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3" r:id="rId9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si Rovamo" userId="f653b604-facc-4438-ac37-10b0694ea014" providerId="ADAL" clId="{727C02B1-9442-4389-B6BB-B2609AD912A8}"/>
    <pc:docChg chg="custSel modSld">
      <pc:chgData name="Essi Rovamo" userId="f653b604-facc-4438-ac37-10b0694ea014" providerId="ADAL" clId="{727C02B1-9442-4389-B6BB-B2609AD912A8}" dt="2018-10-08T14:46:42.838" v="22" actId="20577"/>
      <pc:docMkLst>
        <pc:docMk/>
      </pc:docMkLst>
      <pc:sldChg chg="modSp">
        <pc:chgData name="Essi Rovamo" userId="f653b604-facc-4438-ac37-10b0694ea014" providerId="ADAL" clId="{727C02B1-9442-4389-B6BB-B2609AD912A8}" dt="2018-10-08T14:46:42.838" v="22" actId="20577"/>
        <pc:sldMkLst>
          <pc:docMk/>
          <pc:sldMk cId="168045002" sldId="256"/>
        </pc:sldMkLst>
        <pc:spChg chg="mod">
          <ac:chgData name="Essi Rovamo" userId="f653b604-facc-4438-ac37-10b0694ea014" providerId="ADAL" clId="{727C02B1-9442-4389-B6BB-B2609AD912A8}" dt="2018-10-08T14:46:42.838" v="22" actId="20577"/>
          <ac:spMkLst>
            <pc:docMk/>
            <pc:sldMk cId="168045002" sldId="256"/>
            <ac:spMk id="7" creationId="{EDCCF2E6-34F8-40DF-A29D-7BD76E1BBB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6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3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76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4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9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0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0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5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0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1E05-93C3-4C99-83E0-556059D32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4960137"/>
            <a:ext cx="8057322" cy="1463040"/>
          </a:xfrm>
        </p:spPr>
        <p:txBody>
          <a:bodyPr>
            <a:noAutofit/>
          </a:bodyPr>
          <a:lstStyle/>
          <a:p>
            <a:r>
              <a:rPr lang="fi-FI" sz="2800" dirty="0"/>
              <a:t>Päihde- ja mielenterveysasiakkaisiin kohdistuvat Negatiiviset asenteet ja stigma kuntoutuksen kentällä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DCCF2E6-34F8-40DF-A29D-7BD76E1BB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510" y="5220042"/>
            <a:ext cx="3983020" cy="113356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Essi Rovamo 22.11.2018</a:t>
            </a:r>
          </a:p>
          <a:p>
            <a:r>
              <a:rPr lang="fi-FI" dirty="0"/>
              <a:t>Itä-Suomen Yliopisto</a:t>
            </a:r>
          </a:p>
          <a:p>
            <a:r>
              <a:rPr lang="fi-FI" dirty="0"/>
              <a:t>HYKS Psykiatria, Jorvin sairaala os. P2</a:t>
            </a:r>
          </a:p>
          <a:p>
            <a:r>
              <a:rPr lang="fi-FI" dirty="0"/>
              <a:t>essi.rovamo@hus.fi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04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896D1F-510E-4E31-820C-89D0FA7C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Päihde- ja mielenterveyskuntoutujiin kohdistuva stigma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856DDE-00F6-45D1-A377-EC2D881C5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”Piirre joka häpäisee kantajansa” – </a:t>
            </a:r>
            <a:r>
              <a:rPr lang="fi-FI" dirty="0" err="1"/>
              <a:t>Goffman</a:t>
            </a:r>
            <a:r>
              <a:rPr lang="fi-FI" dirty="0"/>
              <a:t> 1963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Henkilöä ei pidetä yhtä inhimillisenä kuin muut.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”Prosessi, joka syntyy luokittelun, </a:t>
            </a:r>
            <a:r>
              <a:rPr lang="fi-FI" dirty="0" err="1"/>
              <a:t>stereotypisoinnin</a:t>
            </a:r>
            <a:r>
              <a:rPr lang="fi-FI" dirty="0"/>
              <a:t>, erottelun, statuksen menettämisen ja syrjinnän ilmentyessä yhtäaikaisesti valtaa omaavien toimesta” - </a:t>
            </a:r>
            <a:r>
              <a:rPr lang="fi-FI" dirty="0" err="1"/>
              <a:t>Link</a:t>
            </a:r>
            <a:r>
              <a:rPr lang="fi-FI" dirty="0"/>
              <a:t> &amp; </a:t>
            </a:r>
            <a:r>
              <a:rPr lang="fi-FI" dirty="0" err="1"/>
              <a:t>Phelan</a:t>
            </a:r>
            <a:r>
              <a:rPr lang="fi-FI" dirty="0"/>
              <a:t> 2001.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Stigma siis kehittyy ihmisten välisissä suhteissa, eikä johdu yksittäisen henkilön piirteistä. Henkilö ei siis omista stigmaa, vaan hänet </a:t>
            </a:r>
            <a:r>
              <a:rPr lang="fi-FI" dirty="0" err="1"/>
              <a:t>stigmatisoidaan</a:t>
            </a:r>
            <a:r>
              <a:rPr lang="fi-FI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Useiden tutkimusten mukaan kuntoutuksessa työskentelevät omaavat </a:t>
            </a:r>
            <a:r>
              <a:rPr lang="fi-FI" dirty="0" err="1"/>
              <a:t>stigmatisoivia</a:t>
            </a:r>
            <a:r>
              <a:rPr lang="fi-FI" dirty="0"/>
              <a:t> asenteita asiakkaitaan kohtaan. Asenteet saattavat olla jopa negatiivisempia kuin muulla yhteiskunnalla. (</a:t>
            </a:r>
            <a:r>
              <a:rPr lang="fi-FI" dirty="0" err="1"/>
              <a:t>Schulze</a:t>
            </a:r>
            <a:r>
              <a:rPr lang="fi-FI" dirty="0"/>
              <a:t> 2007).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Asiakkaita esim. pidetään vaarallisina ja ennakoimattomina. (Björkman &amp; al. 2008)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Kuntoutumismahdollisuuksiin ei uskota. (Hansson &amp; al. 2011).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Eriarvoinen kohtelu kuntoutuslaitoksissa: mm. siirtely osastolta toiselle, hoidon jonottaminen, epäkunnioittava kohtelu.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Vaikuttaa siltä, että päihteidenkäyttäjiin kohdistetaan enemmän </a:t>
            </a:r>
            <a:r>
              <a:rPr lang="fi-FI" dirty="0" err="1"/>
              <a:t>stigmatisoivia</a:t>
            </a:r>
            <a:r>
              <a:rPr lang="fi-FI" dirty="0"/>
              <a:t> asenteita kuin mielenterveysongelmaisiin.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Heitä pidetään esim. syypäinä addiktioonsa, heihin kohdistetaan vähemmän myötätuntoa, pyritään säilyttämään suurempaa sosiaalista etäisyyttä (</a:t>
            </a:r>
            <a:r>
              <a:rPr lang="fi-FI" dirty="0" err="1"/>
              <a:t>Schomerus</a:t>
            </a:r>
            <a:r>
              <a:rPr lang="fi-FI" dirty="0"/>
              <a:t>, </a:t>
            </a:r>
            <a:r>
              <a:rPr lang="fi-FI" dirty="0" err="1"/>
              <a:t>Lucht</a:t>
            </a:r>
            <a:r>
              <a:rPr lang="fi-FI" dirty="0"/>
              <a:t> &amp; al. 2011; Van </a:t>
            </a:r>
            <a:r>
              <a:rPr lang="fi-FI" dirty="0" err="1"/>
              <a:t>Boekel</a:t>
            </a:r>
            <a:r>
              <a:rPr lang="fi-FI" dirty="0"/>
              <a:t> &amp; al. 2015).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98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09B444-79DE-4AF7-9BCD-227B0A79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Tutkimustehtävä: millaisia asenteita kuntoutuksessa ilmenee asiakkaita kohtaan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5BA74F-3F1F-47F4-867B-05507146FD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i-FI" dirty="0"/>
              <a:t>Haastateltavien näkemyksien analysointi.</a:t>
            </a:r>
          </a:p>
          <a:p>
            <a:pPr lvl="0"/>
            <a:r>
              <a:rPr lang="fi-FI" dirty="0"/>
              <a:t>Millä tavoilla yksilöä </a:t>
            </a:r>
            <a:r>
              <a:rPr lang="fi-FI" dirty="0" err="1"/>
              <a:t>vastuutetaan</a:t>
            </a:r>
            <a:r>
              <a:rPr lang="fi-FI" dirty="0"/>
              <a:t> päihde- ja mielenterveyskuntoutuksessa työntekijöiden toimesta?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Asenteiden lähestyminen vastuun näkökulmasta, eli missä määrin yksilöä pidetään vastuullisena sairastumisestaan, kuntoutumisestaan ja käytöksensä kontrolloinnista.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Mitä enemmän yksilöä </a:t>
            </a:r>
            <a:r>
              <a:rPr lang="fi-FI" dirty="0" err="1"/>
              <a:t>vastuutetaan</a:t>
            </a:r>
            <a:r>
              <a:rPr lang="fi-FI" dirty="0"/>
              <a:t> sitä enemmän häneen kohdistuu </a:t>
            </a:r>
            <a:r>
              <a:rPr lang="fi-FI" dirty="0" err="1"/>
              <a:t>stigmatisoivia</a:t>
            </a:r>
            <a:r>
              <a:rPr lang="fi-FI" dirty="0"/>
              <a:t> asenteita.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D33A6-E186-4FA1-BA2B-BD378BB92F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Haastateltavien puhe muiden työntekijöiden asenteista.</a:t>
            </a:r>
          </a:p>
          <a:p>
            <a:r>
              <a:rPr lang="fi-FI" dirty="0"/>
              <a:t>Millaisia asenteita työntekijät ovat kohdanneet muiden työntekijöiden ja ulkopuolisten toimijoiden puolesta asiakkaitaan kohtaan? </a:t>
            </a:r>
          </a:p>
          <a:p>
            <a:r>
              <a:rPr lang="fi-FI" dirty="0"/>
              <a:t>Miten assosiatiivinen stigma ilmenee päihde- ja mielenterveystyöntekijöiden työssä ja arjessa</a:t>
            </a:r>
            <a:r>
              <a:rPr lang="fi-FI" dirty="0" smtClean="0"/>
              <a:t>?</a:t>
            </a:r>
          </a:p>
          <a:p>
            <a:pPr lvl="1"/>
            <a:r>
              <a:rPr lang="fi-FI" dirty="0"/>
              <a:t>Assosiatiivinen stigma: henkilöä ei </a:t>
            </a:r>
            <a:r>
              <a:rPr lang="fi-FI" dirty="0" err="1"/>
              <a:t>stigmatisoida</a:t>
            </a:r>
            <a:r>
              <a:rPr lang="fi-FI" dirty="0"/>
              <a:t> piirteidensä vuoksi, vaan siksi, että läheisessä kontaktissa stigmatisoituneeseen ryhmään. </a:t>
            </a:r>
            <a:r>
              <a:rPr lang="fi-FI" dirty="0" err="1"/>
              <a:t>Halter</a:t>
            </a:r>
            <a:r>
              <a:rPr lang="fi-FI" dirty="0"/>
              <a:t> 2008</a:t>
            </a:r>
            <a:r>
              <a:rPr lang="fi-FI" dirty="0" smtClean="0"/>
              <a:t>.</a:t>
            </a:r>
            <a:endParaRPr lang="fi-FI" dirty="0"/>
          </a:p>
          <a:p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Stigman lähestyminen työntekijöiden kokemusten kautta, ulkoistaa havainnot koskemaan myös muiden yksiköiden toimintaa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75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2906C0-B27D-4E33-9769-77896FEA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Tutkimuksen toteutus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3A6CC0-CD96-4C86-B438-430680066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5" y="2091987"/>
            <a:ext cx="10093427" cy="418079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14 haastateltavaa kahdesta eri organisaatiosta, haastattelut tammi- ja helmikuussa 2018.</a:t>
            </a:r>
          </a:p>
          <a:p>
            <a:pPr lvl="1"/>
            <a:r>
              <a:rPr lang="fi-FI" dirty="0"/>
              <a:t>Puolet työskenteli pääsääntöisesti päihde- ja puolet mielenterveyskuntoutuksessa.</a:t>
            </a:r>
          </a:p>
          <a:p>
            <a:pPr lvl="1"/>
            <a:r>
              <a:rPr lang="fi-FI" dirty="0"/>
              <a:t>Haastateltavat sosiaalityöntekijöitä, sairaanhoitajia, sosionomeja, toimintaterapeutteja &amp; fysioterapeutteja.</a:t>
            </a:r>
          </a:p>
          <a:p>
            <a:pPr lvl="1"/>
            <a:r>
              <a:rPr lang="fi-FI" dirty="0"/>
              <a:t>Haastateltavat osallistuivat tutkimukseen vapaaehtoisesti tutkijalle ilmoittautumalla.</a:t>
            </a:r>
          </a:p>
          <a:p>
            <a:r>
              <a:rPr lang="fi-FI" dirty="0"/>
              <a:t>Menetelmänä laadullinen asennetutkimus</a:t>
            </a:r>
          </a:p>
          <a:p>
            <a:pPr lvl="1"/>
            <a:r>
              <a:rPr lang="fi-FI" dirty="0"/>
              <a:t>Asenteiden tutkiminen argumentaation kautta.</a:t>
            </a:r>
          </a:p>
          <a:p>
            <a:pPr lvl="1"/>
            <a:r>
              <a:rPr lang="fi-FI" dirty="0"/>
              <a:t>Kiistakysymyksiin perustuvia väittämiä, joita pyydetään kommentoimaan.</a:t>
            </a:r>
          </a:p>
          <a:p>
            <a:pPr marL="128016" lvl="1" indent="0">
              <a:buNone/>
            </a:pPr>
            <a:r>
              <a:rPr lang="fi-FI" dirty="0"/>
              <a:t>	</a:t>
            </a:r>
            <a:r>
              <a:rPr lang="fi-FI" sz="1400" i="1" dirty="0"/>
              <a:t>”Mielenterveys- ja päihdekuntoutujia ovat itse syyllisiä sairastumiseensa.”</a:t>
            </a:r>
          </a:p>
          <a:p>
            <a:pPr marL="128016" lvl="1" indent="0">
              <a:buNone/>
            </a:pPr>
            <a:r>
              <a:rPr lang="fi-FI" sz="1400" i="1" dirty="0"/>
              <a:t>	”Termit ’hullu’, ’juoppo’ jne. ovat täysin hyväksyttäviä puhuttaessa asiakkaista työtovereitteni kanssa</a:t>
            </a:r>
            <a:r>
              <a:rPr lang="fi-FI" sz="1400" i="1" dirty="0" smtClean="0"/>
              <a:t>”</a:t>
            </a:r>
          </a:p>
          <a:p>
            <a:pPr lvl="1"/>
            <a:r>
              <a:rPr lang="fi-FI" dirty="0" smtClean="0"/>
              <a:t>Tulosten käsitteleminen sosiaalisen konstruktionismin kautta.</a:t>
            </a:r>
          </a:p>
          <a:p>
            <a:pPr marL="640080" lvl="4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Tulokset voidaan nähdä vain keinona ilmaista asenteita, ei voida siis vetää suoria johtopäätöksiä, että haastateltavien kuvaamia ilmiöitä esiintyy sellaisenaan!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6C676-12F2-491F-955F-CAB87087C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473013"/>
            <a:ext cx="3273099" cy="1093983"/>
          </a:xfrm>
        </p:spPr>
        <p:txBody>
          <a:bodyPr>
            <a:normAutofit fontScale="90000"/>
          </a:bodyPr>
          <a:lstStyle/>
          <a:p>
            <a:r>
              <a:rPr lang="fi-FI" dirty="0"/>
              <a:t>Yksilön vastuuttaminen &amp; </a:t>
            </a:r>
            <a:r>
              <a:rPr lang="fi-FI" dirty="0" err="1"/>
              <a:t>stigmatisointi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FFDD6-C775-430F-8130-BF4CD2158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4" y="798973"/>
            <a:ext cx="6012470" cy="5416297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Yksilöä </a:t>
            </a:r>
            <a:r>
              <a:rPr lang="fi-FI" dirty="0" err="1"/>
              <a:t>vastuuttavia</a:t>
            </a:r>
            <a:r>
              <a:rPr lang="fi-FI" dirty="0"/>
              <a:t> teemoja selkeästi vähemmän kuin ulkopuolisia tekijöitä korostavia teemoja.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 ei vahvaa </a:t>
            </a:r>
            <a:r>
              <a:rPr lang="fi-FI" dirty="0" err="1">
                <a:sym typeface="Wingdings" panose="05000000000000000000" pitchFamily="2" charset="2"/>
              </a:rPr>
              <a:t>stigmatisointia</a:t>
            </a:r>
            <a:r>
              <a:rPr lang="fi-FI" dirty="0">
                <a:sym typeface="Wingdings" panose="05000000000000000000" pitchFamily="2" charset="2"/>
              </a:rPr>
              <a:t>.</a:t>
            </a:r>
            <a:endParaRPr lang="fi-FI" dirty="0"/>
          </a:p>
          <a:p>
            <a:r>
              <a:rPr lang="fi-FI" dirty="0"/>
              <a:t>Päihteiden käyttäjiin kohdistui enemmän </a:t>
            </a:r>
            <a:r>
              <a:rPr lang="fi-FI" dirty="0" err="1"/>
              <a:t>stigmatisoivia</a:t>
            </a:r>
            <a:r>
              <a:rPr lang="fi-FI" dirty="0"/>
              <a:t> asenteita kuin MT-kuntoutujiin.</a:t>
            </a:r>
          </a:p>
          <a:p>
            <a:pPr lvl="1"/>
            <a:r>
              <a:rPr lang="fi-FI" u="sng" dirty="0" err="1"/>
              <a:t>Vastuutettiin</a:t>
            </a:r>
            <a:r>
              <a:rPr lang="fi-FI" u="sng" dirty="0"/>
              <a:t> enemmän sairauden tuottamisesta</a:t>
            </a:r>
            <a:r>
              <a:rPr lang="fi-FI" dirty="0"/>
              <a:t>: käytön aloitus ”yksilön oma valinta”, geenien rooli altistava, nähtiin pystyvän vaikuttamaan käytökseensä.</a:t>
            </a:r>
          </a:p>
          <a:p>
            <a:pPr lvl="1"/>
            <a:r>
              <a:rPr lang="fi-FI" u="sng" dirty="0" err="1"/>
              <a:t>Vastuutettiin</a:t>
            </a:r>
            <a:r>
              <a:rPr lang="fi-FI" u="sng" dirty="0"/>
              <a:t> hoidon onnistumisesta:</a:t>
            </a:r>
            <a:r>
              <a:rPr lang="fi-FI" dirty="0"/>
              <a:t> Hoitoon hakeutuminen ja vastaanotto hänen vastuullaan, jos hoito ei onnistu ”motivaatiota ei ole ollut”.</a:t>
            </a:r>
          </a:p>
          <a:p>
            <a:r>
              <a:rPr lang="fi-FI" dirty="0"/>
              <a:t>Mt-kuntoutujia pidettiin passiivisina &amp; rooli häivytettiin.</a:t>
            </a:r>
          </a:p>
          <a:p>
            <a:pPr lvl="1"/>
            <a:r>
              <a:rPr lang="fi-FI" u="sng" dirty="0"/>
              <a:t>Ei pidetty aktiivisina toimijoina kuntoutumisprosessissaan:</a:t>
            </a:r>
            <a:r>
              <a:rPr lang="fi-FI" dirty="0"/>
              <a:t> lääkityksen &amp; terapian vahva rooli.</a:t>
            </a:r>
          </a:p>
          <a:p>
            <a:pPr lvl="1"/>
            <a:r>
              <a:rPr lang="fi-FI" u="sng" dirty="0"/>
              <a:t>Sairauden mystifiointi:</a:t>
            </a:r>
            <a:r>
              <a:rPr lang="fi-FI" dirty="0"/>
              <a:t> sairauden alkuperää ei osattu nimetä, tuuripeli, voi iskeä kehen tahansa.</a:t>
            </a:r>
          </a:p>
          <a:p>
            <a:pPr lvl="1"/>
            <a:r>
              <a:rPr lang="fi-FI" u="sng" dirty="0"/>
              <a:t>Deterministisyys:</a:t>
            </a:r>
            <a:r>
              <a:rPr lang="fi-FI" dirty="0"/>
              <a:t> geenien vahva vaikutus kuntoutumisen esteenä, diagnoosia vastaan toimiminen mahdotonta.</a:t>
            </a:r>
            <a:endParaRPr lang="fi-FI" u="sng" dirty="0"/>
          </a:p>
          <a:p>
            <a:r>
              <a:rPr lang="fi-FI" dirty="0"/>
              <a:t>Sekä päihde- että mielenterveysongelmat nähtiin pysyvänä olotilana, josta kuntoutuminen on haastavaa.</a:t>
            </a:r>
          </a:p>
          <a:p>
            <a:r>
              <a:rPr lang="fi-FI" dirty="0"/>
              <a:t>Vaarana päihdekuntoutujien syyllistäminen ja MT-kuntoutujien kohdalla passivoiminen. Molemmat yhtä haitallisia kuntoutuksen pitkittymisen kannalta!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066A8-9BFA-426C-BBD7-4BA3D91A2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5293894"/>
            <a:ext cx="3275013" cy="81814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Yksilöä </a:t>
            </a:r>
            <a:r>
              <a:rPr lang="fi-FI" dirty="0" err="1"/>
              <a:t>vastuuttavia</a:t>
            </a:r>
            <a:r>
              <a:rPr lang="fi-FI" dirty="0"/>
              <a:t> teemoja 187 kpl.</a:t>
            </a:r>
          </a:p>
          <a:p>
            <a:r>
              <a:rPr lang="fi-FI" dirty="0"/>
              <a:t>Yksilön ulkopuolisia tekijöitä </a:t>
            </a:r>
            <a:r>
              <a:rPr lang="fi-FI" dirty="0" err="1"/>
              <a:t>vastuuttavia</a:t>
            </a:r>
            <a:r>
              <a:rPr lang="fi-FI" dirty="0"/>
              <a:t> teemoja 319 kpl.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C2BEF1-B5EE-4E6D-9044-A2EAD2D31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83" y="1809814"/>
            <a:ext cx="4352007" cy="1334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087402-D188-4C01-9D67-84A9C765D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43" y="3429000"/>
            <a:ext cx="4532286" cy="17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0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BFA7FA96-3310-491F-88FF-CC91BA36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Työntekijöiden kokemukset kuntoutuksessa esiintyvistä stigmoista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9479FE7-40EA-4B5B-B6B1-0D865595F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286000"/>
            <a:ext cx="4645152" cy="384208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Puolet haastateltavista kertoi kuulleensa negatiivisia asenteita työyhteisössään asiakkaistaan.</a:t>
            </a:r>
          </a:p>
          <a:p>
            <a:r>
              <a:rPr lang="fi-FI" u="sng" dirty="0"/>
              <a:t>Vaikutukset käytöksessä:</a:t>
            </a:r>
            <a:r>
              <a:rPr lang="fi-FI" dirty="0"/>
              <a:t> Asiakkaiden nimittely, vitsailu &amp; hoitotyylit.</a:t>
            </a:r>
          </a:p>
          <a:p>
            <a:r>
              <a:rPr lang="fi-FI" u="sng" dirty="0"/>
              <a:t>Vaikutukset hoidossa:</a:t>
            </a:r>
            <a:r>
              <a:rPr lang="fi-FI" dirty="0"/>
              <a:t> Asiakkaiden pallottelu, epätasa-arvoinen kohtelu, päihdeongelmien salaaminen.</a:t>
            </a:r>
          </a:p>
          <a:p>
            <a:r>
              <a:rPr lang="fi-FI" u="sng" dirty="0"/>
              <a:t>Rakenteelliset ongelmat:</a:t>
            </a:r>
            <a:r>
              <a:rPr lang="fi-FI" dirty="0"/>
              <a:t> </a:t>
            </a:r>
            <a:r>
              <a:rPr lang="fi-FI" dirty="0" err="1"/>
              <a:t>Segregoitunut</a:t>
            </a:r>
            <a:r>
              <a:rPr lang="fi-FI" dirty="0"/>
              <a:t> palveluntarjonta, päihde- ja mielenterveysongelmien hoitaminen erillään. 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Kahden oven ongelma.</a:t>
            </a:r>
            <a:endParaRPr lang="fi-FI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71431BD-9C0B-4B06-8825-3458336D76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13 haastateltavaa ilmensi kokeneensa assosiatiivista stigmaa arjessaan.</a:t>
            </a:r>
          </a:p>
          <a:p>
            <a:r>
              <a:rPr lang="fi-FI" u="sng" dirty="0" smtClean="0"/>
              <a:t>Ulkopuolisten </a:t>
            </a:r>
            <a:r>
              <a:rPr lang="fi-FI" u="sng" dirty="0"/>
              <a:t>kommentit työstä</a:t>
            </a:r>
            <a:r>
              <a:rPr lang="fi-FI" dirty="0"/>
              <a:t>: työn pitäminen turhana, hulluksi nimittäminen, hiljaisuus, ihmettely.</a:t>
            </a:r>
          </a:p>
          <a:p>
            <a:r>
              <a:rPr lang="fi-FI" u="sng" dirty="0"/>
              <a:t>Työyhteisön vähäinen arvostus: </a:t>
            </a:r>
            <a:r>
              <a:rPr lang="fi-FI" dirty="0"/>
              <a:t>työtä pidetään turhana, yhteistyö vaikeaa.</a:t>
            </a:r>
          </a:p>
          <a:p>
            <a:r>
              <a:rPr lang="fi-FI" u="sng" dirty="0"/>
              <a:t>Resurssien puute:</a:t>
            </a:r>
            <a:r>
              <a:rPr lang="fi-FI" dirty="0"/>
              <a:t> asiakkaita ei arvosteta, päihdetyöhön ei resursoida, vähäinen palkkaus.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97126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B47E-8165-4CCE-AA4A-8C6976E79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Johtopäätökset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0FD49-3C0A-423C-92EA-86518DEDC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15732"/>
            <a:ext cx="10030726" cy="4160479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Tutkimuksen perusteella stigmaa on edelleen havaittavissa päihde- ja mielenterveyskuntoutuksessa.</a:t>
            </a:r>
          </a:p>
          <a:p>
            <a:endParaRPr lang="fi-FI" dirty="0" smtClean="0"/>
          </a:p>
          <a:p>
            <a:r>
              <a:rPr lang="fi-FI" dirty="0" smtClean="0"/>
              <a:t>Stigmalla </a:t>
            </a:r>
            <a:r>
              <a:rPr lang="fi-FI" dirty="0"/>
              <a:t>merkittäviä vaikutuksia yksilön hyvinvointiin ja </a:t>
            </a:r>
            <a:r>
              <a:rPr lang="fi-FI" dirty="0" smtClean="0"/>
              <a:t>kuntoutusmahdollisuuksiin.</a:t>
            </a:r>
            <a:endParaRPr lang="fi-FI" dirty="0"/>
          </a:p>
          <a:p>
            <a:pPr lvl="1"/>
            <a:r>
              <a:rPr lang="fi-FI" dirty="0"/>
              <a:t>Stigman on havaittu mm. eristävän yksilöä sosiaalisesta verkostostaan ja alentavan yksilön terveydentilaa. (</a:t>
            </a:r>
            <a:r>
              <a:rPr lang="fi-FI" dirty="0" err="1"/>
              <a:t>Ilic</a:t>
            </a:r>
            <a:r>
              <a:rPr lang="fi-FI" dirty="0"/>
              <a:t> &amp; al. 2012; Wilson &amp; al. 2014)</a:t>
            </a:r>
          </a:p>
          <a:p>
            <a:pPr lvl="1"/>
            <a:r>
              <a:rPr lang="fi-FI" dirty="0"/>
              <a:t>Hoidon vastaanottaminen ja hoitoon sitoutuminen heikkenee. (</a:t>
            </a:r>
            <a:r>
              <a:rPr lang="fi-FI" dirty="0" err="1"/>
              <a:t>Schulze</a:t>
            </a:r>
            <a:r>
              <a:rPr lang="fi-FI" dirty="0"/>
              <a:t> &amp; </a:t>
            </a:r>
            <a:r>
              <a:rPr lang="fi-FI" dirty="0" err="1"/>
              <a:t>Angermeyer</a:t>
            </a:r>
            <a:r>
              <a:rPr lang="fi-FI" dirty="0"/>
              <a:t> 2003)</a:t>
            </a:r>
          </a:p>
          <a:p>
            <a:r>
              <a:rPr lang="fi-FI" dirty="0"/>
              <a:t>Assosiatiivisen stigman vaikutukset työntekijöiden työhyvinvointiin ja työssä viihtymiseen. </a:t>
            </a:r>
          </a:p>
          <a:p>
            <a:pPr lvl="1"/>
            <a:r>
              <a:rPr lang="fi-FI" dirty="0"/>
              <a:t>Lisää koetun stressin määrää, minkä on nähty vähentävän sensitiivisyyttä ja empaattisuutta (</a:t>
            </a:r>
            <a:r>
              <a:rPr lang="fi-FI" dirty="0" err="1"/>
              <a:t>Verhaeghe</a:t>
            </a:r>
            <a:r>
              <a:rPr lang="fi-FI" dirty="0"/>
              <a:t> &amp; </a:t>
            </a:r>
            <a:r>
              <a:rPr lang="fi-FI" dirty="0" err="1"/>
              <a:t>Bracke</a:t>
            </a:r>
            <a:r>
              <a:rPr lang="fi-FI" dirty="0"/>
              <a:t> 2012; </a:t>
            </a:r>
            <a:r>
              <a:rPr lang="fi-FI" dirty="0" err="1"/>
              <a:t>Yanos</a:t>
            </a:r>
            <a:r>
              <a:rPr lang="fi-FI" dirty="0"/>
              <a:t> &amp; al. 2017). Työntekijät pyrkii myös välttelemään stigman lähdettä (Lang &amp; al. 2013)</a:t>
            </a:r>
          </a:p>
          <a:p>
            <a:pPr lvl="2"/>
            <a:r>
              <a:rPr lang="fi-FI" dirty="0">
                <a:sym typeface="Wingdings" panose="05000000000000000000" pitchFamily="2" charset="2"/>
              </a:rPr>
              <a:t> asiakkaiden kokeman stigman määrä nousee</a:t>
            </a:r>
          </a:p>
          <a:p>
            <a:pPr lvl="2"/>
            <a:endParaRPr lang="fi-FI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Kuntoutuspalveluiden hoidon laatu ja tehokkuus heikkenee.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Työntekijöiden sairaskustannusten kohoaminen.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Terveyden- ja sosiaalihuollon kustannusten nousu, päihde- ja mielenterveysongelmien kasaantuminen, työkykyisen väestön harveneminen.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096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9BC879-71B7-4D99-921C-E4B6D271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9758"/>
          </a:xfrm>
        </p:spPr>
        <p:txBody>
          <a:bodyPr/>
          <a:lstStyle/>
          <a:p>
            <a:r>
              <a:rPr lang="fi-FI" i="1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1D8348-779A-45CD-A82F-3B32617B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63757"/>
            <a:ext cx="9720073" cy="474560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Björkman</a:t>
            </a:r>
            <a:r>
              <a:rPr lang="en-US" dirty="0"/>
              <a:t>, Tommy, Angelman, Therese &amp; </a:t>
            </a:r>
            <a:r>
              <a:rPr lang="en-US" dirty="0" err="1"/>
              <a:t>Jönsson</a:t>
            </a:r>
            <a:r>
              <a:rPr lang="en-US" dirty="0"/>
              <a:t>, </a:t>
            </a:r>
            <a:r>
              <a:rPr lang="en-US" dirty="0" err="1"/>
              <a:t>Malin</a:t>
            </a:r>
            <a:r>
              <a:rPr lang="en-US" dirty="0"/>
              <a:t>. Attitudes towards people with mental illness: a cross-sectional study among nursing staff in psychiatric and somatic care. Scandinavian Journal of Caring Sciences Vol. 22 (2008): 2, 170-177. 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Goffman,  Erving. Stigma.  Notes  on  the  management  of  spoiled  identity. New  Jersey: Prentice-Hall Inc. (1963).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Halter, Margaret. Perceived characteristics of psychiatric nurses: stigma by association. Psychiatric Nursing 22 (2008): 1, 20-26. 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Hansson, Lars, </a:t>
            </a:r>
            <a:r>
              <a:rPr lang="en-US" dirty="0" err="1"/>
              <a:t>Henrika</a:t>
            </a:r>
            <a:r>
              <a:rPr lang="en-US" dirty="0"/>
              <a:t> </a:t>
            </a:r>
            <a:r>
              <a:rPr lang="en-US" dirty="0" err="1"/>
              <a:t>Jormfeldt</a:t>
            </a:r>
            <a:r>
              <a:rPr lang="en-US" dirty="0"/>
              <a:t>, Petra Svedberg &amp; Bengt </a:t>
            </a:r>
            <a:r>
              <a:rPr lang="en-US" dirty="0" err="1"/>
              <a:t>Svensson</a:t>
            </a:r>
            <a:r>
              <a:rPr lang="en-US" dirty="0"/>
              <a:t>. Mental health professionals’ attitudes towards people with mental illness:  Do they differ from attitudes held by people with mental illness? International Journal of Social Psychiatry 59 (2011):1, 48-54.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Ilic</a:t>
            </a:r>
            <a:r>
              <a:rPr lang="en-US" dirty="0"/>
              <a:t>, Marie, Reinecke, </a:t>
            </a:r>
            <a:r>
              <a:rPr lang="en-US" dirty="0" err="1"/>
              <a:t>Jost</a:t>
            </a:r>
            <a:r>
              <a:rPr lang="en-US" dirty="0"/>
              <a:t>, </a:t>
            </a:r>
            <a:r>
              <a:rPr lang="en-US" dirty="0" err="1"/>
              <a:t>Bohner</a:t>
            </a:r>
            <a:r>
              <a:rPr lang="en-US" dirty="0"/>
              <a:t>, Gerd, </a:t>
            </a:r>
            <a:r>
              <a:rPr lang="en-US" dirty="0" err="1"/>
              <a:t>Röttgers</a:t>
            </a:r>
            <a:r>
              <a:rPr lang="en-US" dirty="0"/>
              <a:t>, Hans-</a:t>
            </a:r>
            <a:r>
              <a:rPr lang="en-US" dirty="0" err="1"/>
              <a:t>Onno</a:t>
            </a:r>
            <a:r>
              <a:rPr lang="en-US" dirty="0"/>
              <a:t>, </a:t>
            </a:r>
            <a:r>
              <a:rPr lang="en-US" dirty="0" err="1"/>
              <a:t>Beblo</a:t>
            </a:r>
            <a:r>
              <a:rPr lang="en-US" dirty="0"/>
              <a:t>, Thomas, Driessen, Martin, </a:t>
            </a:r>
            <a:r>
              <a:rPr lang="en-US" dirty="0" err="1"/>
              <a:t>Frommberger</a:t>
            </a:r>
            <a:r>
              <a:rPr lang="en-US" dirty="0"/>
              <a:t>, Ulrich &amp; Corrigan, Patrick. Protecting self-esteem from stigma: A test of different strategies for coping with the stigma of mental illness. International Journal of Social Psychiatry 58 (2011): 246–257.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Link, Bruce &amp; Phelan, Jo. Conceptualizing stigma. Annual review of sociology. 27 (2001). 363-385.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Lang, Katherine, Neil, </a:t>
            </a:r>
            <a:r>
              <a:rPr lang="en-US" dirty="0" err="1"/>
              <a:t>Jaycie</a:t>
            </a:r>
            <a:r>
              <a:rPr lang="en-US" dirty="0"/>
              <a:t>, Wright, Judith, Dell, Colleen, </a:t>
            </a:r>
            <a:r>
              <a:rPr lang="en-US" dirty="0" err="1"/>
              <a:t>Berenbaum</a:t>
            </a:r>
            <a:r>
              <a:rPr lang="en-US" dirty="0"/>
              <a:t>, Shawna &amp; El-</a:t>
            </a:r>
            <a:r>
              <a:rPr lang="en-US" dirty="0" err="1"/>
              <a:t>Aneed</a:t>
            </a:r>
            <a:r>
              <a:rPr lang="en-US" dirty="0"/>
              <a:t>, Anas. Qualitative investigation of barriers to accessing care by people who inject drugs in </a:t>
            </a:r>
            <a:r>
              <a:rPr lang="en-US" dirty="0" err="1"/>
              <a:t>Saskatoon</a:t>
            </a:r>
            <a:r>
              <a:rPr lang="en-US" dirty="0"/>
              <a:t>, Canada: perspectives of service providers. Substance Abuse Treatment, Prevention and Policy. 8 (2013): 35, 35-45. 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Schulze, </a:t>
            </a:r>
            <a:r>
              <a:rPr lang="en-US" dirty="0" err="1"/>
              <a:t>Beate</a:t>
            </a:r>
            <a:r>
              <a:rPr lang="en-US" dirty="0"/>
              <a:t>. Stigma and mental health professionals: A review of the evidence on an intricate relationship. International Review of Psychiatry 19(2007): 2, 137-155. 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Schulze, </a:t>
            </a:r>
            <a:r>
              <a:rPr lang="en-US" dirty="0" err="1"/>
              <a:t>Beate</a:t>
            </a:r>
            <a:r>
              <a:rPr lang="en-US" dirty="0"/>
              <a:t> &amp; </a:t>
            </a:r>
            <a:r>
              <a:rPr lang="en-US" dirty="0" err="1"/>
              <a:t>Angermeyer</a:t>
            </a:r>
            <a:r>
              <a:rPr lang="en-US" dirty="0"/>
              <a:t>, Matthias. Subjective experiences of stigma. A focus group study of schizophrenic patients, their relatives and mental health professionals. Social Science &amp; Medicine 56 (2003), 299-312.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Schomerus</a:t>
            </a:r>
            <a:r>
              <a:rPr lang="en-US" dirty="0"/>
              <a:t>, Georg, Lucht, Michael, </a:t>
            </a:r>
            <a:r>
              <a:rPr lang="en-US" dirty="0" err="1"/>
              <a:t>Holzinger</a:t>
            </a:r>
            <a:r>
              <a:rPr lang="en-US" dirty="0"/>
              <a:t>, Anita, </a:t>
            </a:r>
            <a:r>
              <a:rPr lang="en-US" dirty="0" err="1"/>
              <a:t>Matschinger</a:t>
            </a:r>
            <a:r>
              <a:rPr lang="en-US" dirty="0"/>
              <a:t>, Herbert, Carta, Mauro &amp; </a:t>
            </a:r>
            <a:r>
              <a:rPr lang="en-US" dirty="0" err="1"/>
              <a:t>Angermeyer</a:t>
            </a:r>
            <a:r>
              <a:rPr lang="en-US" dirty="0"/>
              <a:t>, Matthias. The stigma of alcohol dependence compared with other mental disorders: A review of population studies. Alcohol and Alcoholism 2 (2011): 105-112. 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Verhaeghe</a:t>
            </a:r>
            <a:r>
              <a:rPr lang="en-US" dirty="0"/>
              <a:t>, </a:t>
            </a:r>
            <a:r>
              <a:rPr lang="en-US" dirty="0" err="1"/>
              <a:t>Micke</a:t>
            </a:r>
            <a:r>
              <a:rPr lang="en-US" dirty="0"/>
              <a:t> &amp; </a:t>
            </a:r>
            <a:r>
              <a:rPr lang="en-US" dirty="0" err="1"/>
              <a:t>Bracke</a:t>
            </a:r>
            <a:r>
              <a:rPr lang="en-US" dirty="0"/>
              <a:t>, Piet. Associative stigma among mental health professionals: Implications for professional and service user well-being. Journal of Health and Social </a:t>
            </a:r>
            <a:r>
              <a:rPr lang="en-US" dirty="0" err="1"/>
              <a:t>Behaviour</a:t>
            </a:r>
            <a:r>
              <a:rPr lang="en-US" dirty="0"/>
              <a:t> 53 (2012): 1, 17-32. </a:t>
            </a:r>
            <a:endParaRPr lang="fi-FI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/>
              <a:t>Wilson, Hannah, </a:t>
            </a:r>
            <a:r>
              <a:rPr lang="fi-FI" dirty="0" err="1"/>
              <a:t>Brener</a:t>
            </a:r>
            <a:r>
              <a:rPr lang="fi-FI" dirty="0"/>
              <a:t>, Loren, Mao, </a:t>
            </a:r>
            <a:r>
              <a:rPr lang="fi-FI" dirty="0" err="1"/>
              <a:t>Limin</a:t>
            </a:r>
            <a:r>
              <a:rPr lang="fi-FI" dirty="0"/>
              <a:t> &amp; </a:t>
            </a:r>
            <a:r>
              <a:rPr lang="fi-FI" dirty="0" err="1"/>
              <a:t>Treloar</a:t>
            </a:r>
            <a:r>
              <a:rPr lang="fi-FI" dirty="0"/>
              <a:t>, Carla. </a:t>
            </a:r>
            <a:r>
              <a:rPr lang="fi-FI" dirty="0" err="1"/>
              <a:t>Perceived</a:t>
            </a:r>
            <a:r>
              <a:rPr lang="fi-FI" dirty="0"/>
              <a:t> </a:t>
            </a:r>
            <a:r>
              <a:rPr lang="fi-FI" dirty="0" err="1"/>
              <a:t>discrimination</a:t>
            </a:r>
            <a:r>
              <a:rPr lang="fi-FI" dirty="0"/>
              <a:t> and </a:t>
            </a:r>
            <a:r>
              <a:rPr lang="fi-FI" dirty="0" err="1"/>
              <a:t>injecting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among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inject</a:t>
            </a:r>
            <a:r>
              <a:rPr lang="fi-FI" dirty="0"/>
              <a:t> </a:t>
            </a:r>
            <a:r>
              <a:rPr lang="fi-FI" dirty="0" err="1"/>
              <a:t>drugs</a:t>
            </a:r>
            <a:r>
              <a:rPr lang="fi-FI" dirty="0"/>
              <a:t> </a:t>
            </a:r>
            <a:r>
              <a:rPr lang="fi-FI" dirty="0" err="1"/>
              <a:t>attending</a:t>
            </a:r>
            <a:r>
              <a:rPr lang="fi-FI" dirty="0"/>
              <a:t> </a:t>
            </a:r>
            <a:r>
              <a:rPr lang="fi-FI" dirty="0" err="1"/>
              <a:t>Needle</a:t>
            </a:r>
            <a:r>
              <a:rPr lang="fi-FI" dirty="0"/>
              <a:t> and </a:t>
            </a:r>
            <a:r>
              <a:rPr lang="fi-FI" dirty="0" err="1"/>
              <a:t>Syringe</a:t>
            </a:r>
            <a:r>
              <a:rPr lang="fi-FI" dirty="0"/>
              <a:t> </a:t>
            </a:r>
            <a:r>
              <a:rPr lang="fi-FI" dirty="0" err="1"/>
              <a:t>Programmes</a:t>
            </a:r>
            <a:r>
              <a:rPr lang="fi-FI" dirty="0"/>
              <a:t> in Sydney, Australia. </a:t>
            </a:r>
            <a:r>
              <a:rPr lang="fi-FI" dirty="0" err="1"/>
              <a:t>Drug</a:t>
            </a:r>
            <a:r>
              <a:rPr lang="fi-FI" dirty="0"/>
              <a:t> and </a:t>
            </a:r>
            <a:r>
              <a:rPr lang="fi-FI" dirty="0" err="1"/>
              <a:t>Alcohol</a:t>
            </a:r>
            <a:r>
              <a:rPr lang="fi-FI" dirty="0"/>
              <a:t> </a:t>
            </a:r>
            <a:r>
              <a:rPr lang="fi-FI" dirty="0" err="1"/>
              <a:t>Dependence</a:t>
            </a:r>
            <a:r>
              <a:rPr lang="fi-FI" dirty="0"/>
              <a:t> 144 (2014): 274-278. 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Yanos</a:t>
            </a:r>
            <a:r>
              <a:rPr lang="en-US" dirty="0"/>
              <a:t>, Philip, </a:t>
            </a:r>
            <a:r>
              <a:rPr lang="en-US" dirty="0" err="1"/>
              <a:t>Vayshenker</a:t>
            </a:r>
            <a:r>
              <a:rPr lang="en-US" dirty="0"/>
              <a:t>, Beth, DeLuca, Joseph &amp; O’Connor, Lauren. Development and validation of a scale assessing mental health clinicians’ experiences of associative stigma. Psychiatric Services 68 (2017): 10, 1053-1060.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780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397</TotalTime>
  <Words>581</Words>
  <Application>Microsoft Office PowerPoint</Application>
  <PresentationFormat>Laajakuva</PresentationFormat>
  <Paragraphs>91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Integraali</vt:lpstr>
      <vt:lpstr>Päihde- ja mielenterveysasiakkaisiin kohdistuvat Negatiiviset asenteet ja stigma kuntoutuksen kentällä</vt:lpstr>
      <vt:lpstr>Päihde- ja mielenterveyskuntoutujiin kohdistuva stigma</vt:lpstr>
      <vt:lpstr>Tutkimustehtävä: millaisia asenteita kuntoutuksessa ilmenee asiakkaita kohtaan</vt:lpstr>
      <vt:lpstr>Tutkimuksen toteutus</vt:lpstr>
      <vt:lpstr>Yksilön vastuuttaminen &amp; stigmatisointi</vt:lpstr>
      <vt:lpstr>Työntekijöiden kokemukset kuntoutuksessa esiintyvistä stigmoista</vt:lpstr>
      <vt:lpstr>Johtopäätökset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Essi Rovamo</dc:creator>
  <cp:lastModifiedBy>Rovamo Essi</cp:lastModifiedBy>
  <cp:revision>30</cp:revision>
  <cp:lastPrinted>2018-06-19T12:34:13Z</cp:lastPrinted>
  <dcterms:created xsi:type="dcterms:W3CDTF">2018-06-19T10:23:16Z</dcterms:created>
  <dcterms:modified xsi:type="dcterms:W3CDTF">2018-11-19T14:42:33Z</dcterms:modified>
</cp:coreProperties>
</file>