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9" r:id="rId4"/>
    <p:sldId id="271" r:id="rId5"/>
    <p:sldId id="257" r:id="rId6"/>
    <p:sldId id="258" r:id="rId7"/>
    <p:sldId id="272" r:id="rId8"/>
    <p:sldId id="260" r:id="rId9"/>
    <p:sldId id="261" r:id="rId10"/>
    <p:sldId id="264" r:id="rId11"/>
    <p:sldId id="262" r:id="rId12"/>
    <p:sldId id="263" r:id="rId13"/>
    <p:sldId id="265" r:id="rId14"/>
    <p:sldId id="273" r:id="rId15"/>
    <p:sldId id="274" r:id="rId16"/>
    <p:sldId id="275" r:id="rId17"/>
    <p:sldId id="279" r:id="rId18"/>
    <p:sldId id="276" r:id="rId19"/>
    <p:sldId id="277" r:id="rId20"/>
    <p:sldId id="278" r:id="rId21"/>
    <p:sldId id="266" r:id="rId22"/>
    <p:sldId id="268" r:id="rId23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c:style val="2"/>
  <c:chart>
    <c:autoTitleDeleted val="1"/>
    <c:plotArea>
      <c:layout>
        <c:manualLayout>
          <c:xMode val="edge"/>
          <c:yMode val="edge"/>
          <c:x val="5.0918599050436927E-2"/>
          <c:y val="9.4331596299053494E-2"/>
          <c:w val="0.76735704947361183"/>
          <c:h val="0.76326704243326593"/>
        </c:manualLayout>
      </c:layout>
      <c:barChart>
        <c:barDir val="col"/>
        <c:grouping val="clustered"/>
        <c:varyColors val="0"/>
        <c:ser>
          <c:idx val="0"/>
          <c:order val="0"/>
          <c:tx>
            <c:v>alle 20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16</c:v>
              </c:pt>
              <c:pt idx="1">
                <c:v>10</c:v>
              </c:pt>
            </c:numLit>
          </c:val>
        </c:ser>
        <c:ser>
          <c:idx val="1"/>
          <c:order val="1"/>
          <c:tx>
            <c:v>20-29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45</c:v>
              </c:pt>
              <c:pt idx="1">
                <c:v>46</c:v>
              </c:pt>
            </c:numLit>
          </c:val>
        </c:ser>
        <c:ser>
          <c:idx val="2"/>
          <c:order val="2"/>
          <c:tx>
            <c:v>30-49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76</c:v>
              </c:pt>
              <c:pt idx="1">
                <c:v>83</c:v>
              </c:pt>
            </c:numLit>
          </c:val>
        </c:ser>
        <c:ser>
          <c:idx val="3"/>
          <c:order val="3"/>
          <c:tx>
            <c:v>50-64</c:v>
          </c:tx>
          <c:spPr>
            <a:solidFill>
              <a:srgbClr val="579D1C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94</c:v>
              </c:pt>
              <c:pt idx="1">
                <c:v>85</c:v>
              </c:pt>
            </c:numLit>
          </c:val>
        </c:ser>
        <c:ser>
          <c:idx val="4"/>
          <c:order val="4"/>
          <c:tx>
            <c:v>yli 65</c:v>
          </c:tx>
          <c:spPr>
            <a:solidFill>
              <a:srgbClr val="7E0021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55</c:v>
              </c:pt>
              <c:pt idx="1">
                <c:v>62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22336"/>
        <c:axId val="84216448"/>
      </c:barChart>
      <c:valAx>
        <c:axId val="84216448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84222336"/>
        <c:crosses val="autoZero"/>
        <c:crossBetween val="between"/>
      </c:valAx>
      <c:catAx>
        <c:axId val="8422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fi-FI" b="1" dirty="0"/>
                  <a:t>2016 = 1 </a:t>
                </a:r>
                <a:r>
                  <a:rPr lang="fi-FI" b="1" dirty="0" smtClean="0"/>
                  <a:t>      2017=2</a:t>
                </a:r>
                <a:endParaRPr lang="fi-FI" b="1" dirty="0"/>
              </a:p>
            </c:rich>
          </c:tx>
          <c:layout>
            <c:manualLayout>
              <c:xMode val="edge"/>
              <c:yMode val="edge"/>
              <c:x val="0.31280533957200851"/>
              <c:y val="0.877592257790067"/>
            </c:manualLayout>
          </c:layout>
          <c:overlay val="0"/>
        </c:title>
        <c:numFmt formatCode="[$-100040B]dd&quot;.&quot;mm&quot;.&quot;yyyy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1"/>
            </a:pPr>
            <a:endParaRPr lang="fi-FI"/>
          </a:p>
        </c:txPr>
        <c:crossAx val="84216448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200" b="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c:style val="2"/>
  <c:chart>
    <c:autoTitleDeleted val="1"/>
    <c:plotArea>
      <c:layout>
        <c:manualLayout>
          <c:xMode val="edge"/>
          <c:yMode val="edge"/>
          <c:x val="4.7436139977260865E-2"/>
          <c:y val="9.3034679241575782E-2"/>
          <c:w val="0.64008286081520449"/>
          <c:h val="0.77394636015325657"/>
        </c:manualLayout>
      </c:layout>
      <c:barChart>
        <c:barDir val="col"/>
        <c:grouping val="clustered"/>
        <c:varyColors val="0"/>
        <c:ser>
          <c:idx val="0"/>
          <c:order val="0"/>
          <c:tx>
            <c:v>Intoksikaatio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81</c:v>
              </c:pt>
              <c:pt idx="1">
                <c:v>83</c:v>
              </c:pt>
            </c:numLit>
          </c:val>
        </c:ser>
        <c:ser>
          <c:idx val="1"/>
          <c:order val="1"/>
          <c:tx>
            <c:v>Delirium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25</c:v>
              </c:pt>
              <c:pt idx="1">
                <c:v>12</c:v>
              </c:pt>
            </c:numLit>
          </c:val>
        </c:ser>
        <c:ser>
          <c:idx val="2"/>
          <c:order val="2"/>
          <c:tx>
            <c:v>Fyysinen muu syy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169</c:v>
              </c:pt>
              <c:pt idx="1">
                <c:v>179</c:v>
              </c:pt>
            </c:numLit>
          </c:val>
        </c:ser>
        <c:ser>
          <c:idx val="3"/>
          <c:order val="3"/>
          <c:tx>
            <c:v>Psyykkinen muu syy</c:v>
          </c:tx>
          <c:spPr>
            <a:solidFill>
              <a:srgbClr val="579D1C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6</c:v>
              </c:pt>
              <c:pt idx="1">
                <c:v>11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80352"/>
        <c:axId val="84178816"/>
      </c:barChart>
      <c:valAx>
        <c:axId val="84178816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84180352"/>
        <c:crosses val="autoZero"/>
        <c:crossBetween val="between"/>
      </c:valAx>
      <c:catAx>
        <c:axId val="8418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fi-FI"/>
                  <a:t>1=2016 2=2017</a:t>
                </a:r>
              </a:p>
            </c:rich>
          </c:tx>
          <c:layout>
            <c:manualLayout>
              <c:xMode val="edge"/>
              <c:yMode val="edge"/>
              <c:x val="0.26925192048789715"/>
              <c:y val="0.88692378644485914"/>
            </c:manualLayout>
          </c:layout>
          <c:overlay val="0"/>
        </c:title>
        <c:numFmt formatCode="[$-100040B]dd&quot;.&quot;mm&quot;.&quot;yyyy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8417881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sz="1200" b="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c:style val="2"/>
  <c:chart>
    <c:autoTitleDeleted val="1"/>
    <c:plotArea>
      <c:layout>
        <c:manualLayout>
          <c:xMode val="edge"/>
          <c:yMode val="edge"/>
          <c:x val="4.8125000000000001E-2"/>
          <c:y val="9.3365870095462683E-2"/>
          <c:w val="0.91187482638888895"/>
          <c:h val="0.84405156627145239"/>
        </c:manualLayout>
      </c:layout>
      <c:lineChart>
        <c:grouping val="standard"/>
        <c:varyColors val="0"/>
        <c:ser>
          <c:idx val="0"/>
          <c:order val="0"/>
          <c:tx>
            <c:v>Rivi 11</c:v>
          </c:tx>
          <c:spPr>
            <a:ln w="28800">
              <a:solidFill>
                <a:srgbClr val="004586"/>
              </a:solidFill>
            </a:ln>
          </c:spPr>
          <c:marker>
            <c:symbol val="square"/>
            <c:size val="7"/>
          </c:marker>
          <c:cat>
            <c:strLit>
              <c:ptCount val="12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</c:strLit>
          </c:cat>
          <c:val>
            <c:numLit>
              <c:formatCode>General</c:formatCode>
              <c:ptCount val="12"/>
              <c:pt idx="0">
                <c:v>15</c:v>
              </c:pt>
              <c:pt idx="1">
                <c:v>13</c:v>
              </c:pt>
              <c:pt idx="2">
                <c:v>32</c:v>
              </c:pt>
              <c:pt idx="3">
                <c:v>23</c:v>
              </c:pt>
              <c:pt idx="4">
                <c:v>23</c:v>
              </c:pt>
              <c:pt idx="5">
                <c:v>27</c:v>
              </c:pt>
              <c:pt idx="6">
                <c:v>24</c:v>
              </c:pt>
              <c:pt idx="7">
                <c:v>32</c:v>
              </c:pt>
              <c:pt idx="8">
                <c:v>29</c:v>
              </c:pt>
              <c:pt idx="9">
                <c:v>26</c:v>
              </c:pt>
              <c:pt idx="10">
                <c:v>27</c:v>
              </c:pt>
              <c:pt idx="11">
                <c:v>15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824448"/>
        <c:axId val="84822656"/>
      </c:lineChart>
      <c:valAx>
        <c:axId val="84822656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84824448"/>
        <c:crosses val="autoZero"/>
        <c:crossBetween val="between"/>
      </c:valAx>
      <c:catAx>
        <c:axId val="84824448"/>
        <c:scaling>
          <c:orientation val="minMax"/>
        </c:scaling>
        <c:delete val="0"/>
        <c:axPos val="b"/>
        <c:numFmt formatCode="[$-100040B]dd&quot;.&quot;mm&quot;.&quot;yyyy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8482265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ln>
      <a:solidFill>
        <a:srgbClr val="000000"/>
      </a:solidFill>
      <a:prstDash val="solid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c:style val="2"/>
  <c:chart>
    <c:autoTitleDeleted val="1"/>
    <c:plotArea>
      <c:layout>
        <c:manualLayout>
          <c:xMode val="edge"/>
          <c:yMode val="edge"/>
          <c:x val="4.8125000000000001E-2"/>
          <c:y val="9.3425285722889939E-2"/>
          <c:w val="0.75824982638888883"/>
          <c:h val="0.7715826704144102"/>
        </c:manualLayout>
      </c:layout>
      <c:barChart>
        <c:barDir val="col"/>
        <c:grouping val="clustered"/>
        <c:varyColors val="0"/>
        <c:ser>
          <c:idx val="0"/>
          <c:order val="0"/>
          <c:tx>
            <c:v>alle 1 vrk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6</c:v>
              </c:pt>
              <c:pt idx="1">
                <c:v>55</c:v>
              </c:pt>
            </c:numLit>
          </c:val>
        </c:ser>
        <c:ser>
          <c:idx val="1"/>
          <c:order val="1"/>
          <c:tx>
            <c:v>1 vrk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32</c:v>
              </c:pt>
              <c:pt idx="1">
                <c:v>131</c:v>
              </c:pt>
            </c:numLit>
          </c:val>
        </c:ser>
        <c:ser>
          <c:idx val="2"/>
          <c:order val="2"/>
          <c:tx>
            <c:v>2 vrk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125</c:v>
              </c:pt>
              <c:pt idx="1">
                <c:v>64</c:v>
              </c:pt>
            </c:numLit>
          </c:val>
        </c:ser>
        <c:ser>
          <c:idx val="3"/>
          <c:order val="3"/>
          <c:tx>
            <c:v>3 vrk</c:v>
          </c:tx>
          <c:spPr>
            <a:solidFill>
              <a:srgbClr val="579D1C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52</c:v>
              </c:pt>
              <c:pt idx="1">
                <c:v>22</c:v>
              </c:pt>
            </c:numLit>
          </c:val>
        </c:ser>
        <c:ser>
          <c:idx val="4"/>
          <c:order val="4"/>
          <c:tx>
            <c:v>yli 3 vrk</c:v>
          </c:tx>
          <c:spPr>
            <a:solidFill>
              <a:srgbClr val="7E0021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36</c:v>
              </c:pt>
              <c:pt idx="1">
                <c:v>14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64960"/>
        <c:axId val="87059072"/>
      </c:barChart>
      <c:valAx>
        <c:axId val="87059072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[$-100040B]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87064960"/>
        <c:crosses val="autoZero"/>
        <c:crossBetween val="between"/>
      </c:valAx>
      <c:catAx>
        <c:axId val="8706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fi-FI"/>
                  <a:t>1=2016 2=2017</a:t>
                </a:r>
              </a:p>
            </c:rich>
          </c:tx>
          <c:layout>
            <c:manualLayout>
              <c:xMode val="edge"/>
              <c:yMode val="edge"/>
              <c:x val="0.32656232638888893"/>
              <c:y val="0.88499225202955745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87059072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sz="1200" b="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c:style val="2"/>
  <c:chart>
    <c:autoTitleDeleted val="1"/>
    <c:plotArea>
      <c:layout>
        <c:manualLayout>
          <c:xMode val="edge"/>
          <c:yMode val="edge"/>
          <c:x val="4.4191172517606583E-2"/>
          <c:y val="9.24631901059874E-2"/>
          <c:w val="0.72393957314122892"/>
          <c:h val="0.77890058423072872"/>
        </c:manualLayout>
      </c:layout>
      <c:barChart>
        <c:barDir val="col"/>
        <c:grouping val="clustered"/>
        <c:varyColors val="0"/>
        <c:ser>
          <c:idx val="0"/>
          <c:order val="0"/>
          <c:tx>
            <c:v>Koti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142</c:v>
              </c:pt>
              <c:pt idx="1">
                <c:v>165</c:v>
              </c:pt>
            </c:numLit>
          </c:val>
        </c:ser>
        <c:ser>
          <c:idx val="1"/>
          <c:order val="1"/>
          <c:tx>
            <c:v>Terveyskeskus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80</c:v>
              </c:pt>
              <c:pt idx="1">
                <c:v>87</c:v>
              </c:pt>
            </c:numLit>
          </c:val>
        </c:ser>
        <c:ser>
          <c:idx val="2"/>
          <c:order val="2"/>
          <c:tx>
            <c:v>Sovatek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5</c:v>
              </c:pt>
              <c:pt idx="1">
                <c:v>3</c:v>
              </c:pt>
            </c:numLit>
          </c:val>
        </c:ser>
        <c:ser>
          <c:idx val="3"/>
          <c:order val="3"/>
          <c:tx>
            <c:v>Muu</c:v>
          </c:tx>
          <c:spPr>
            <a:solidFill>
              <a:srgbClr val="579D1C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1</c:v>
              </c:pt>
              <c:pt idx="1">
                <c:v>2</c:v>
              </c:pt>
            </c:strLit>
          </c:cat>
          <c:val>
            <c:numLit>
              <c:formatCode>General</c:formatCode>
              <c:ptCount val="2"/>
              <c:pt idx="0">
                <c:v>47</c:v>
              </c:pt>
              <c:pt idx="1">
                <c:v>25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94112"/>
        <c:axId val="91592576"/>
      </c:barChart>
      <c:valAx>
        <c:axId val="91592576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i-FI"/>
          </a:p>
        </c:txPr>
        <c:crossAx val="91594112"/>
        <c:crosses val="autoZero"/>
        <c:crossBetween val="between"/>
      </c:valAx>
      <c:catAx>
        <c:axId val="915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fi-FI" b="1" dirty="0" smtClean="0"/>
                  <a:t>1=2016                  </a:t>
                </a:r>
                <a:r>
                  <a:rPr lang="fi-FI" b="1" dirty="0"/>
                  <a:t>2=2017</a:t>
                </a:r>
              </a:p>
            </c:rich>
          </c:tx>
          <c:layout>
            <c:manualLayout>
              <c:xMode val="edge"/>
              <c:yMode val="edge"/>
              <c:x val="0.31955256288491063"/>
              <c:y val="0.89129200019204136"/>
            </c:manualLayout>
          </c:layout>
          <c:overlay val="0"/>
        </c:title>
        <c:numFmt formatCode="[$-100040B]dd&quot;.&quot;mm&quot;.&quot;yyyy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1"/>
            </a:pPr>
            <a:endParaRPr lang="fi-FI"/>
          </a:p>
        </c:txPr>
        <c:crossAx val="91592576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sz="1200" b="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c:style val="2"/>
  <c:chart>
    <c:autoTitleDeleted val="1"/>
    <c:view3D>
      <c:rotX val="30"/>
      <c:rotY val="0"/>
      <c:rAngAx val="0"/>
      <c:perspective val="34"/>
    </c:view3D>
    <c:floor>
      <c:thickness val="0"/>
      <c:spPr>
        <a:solidFill>
          <a:srgbClr val="D9D9D9"/>
        </a:solidFill>
      </c:spPr>
    </c:floor>
    <c:sideWall>
      <c:thickness val="0"/>
      <c:spPr>
        <a:solidFill>
          <a:srgbClr val="D9D9D9"/>
        </a:solidFill>
      </c:spPr>
    </c:sideWall>
    <c:backWall>
      <c:thickness val="0"/>
      <c:spPr>
        <a:solidFill>
          <a:srgbClr val="D9D9D9"/>
        </a:solidFill>
      </c:spPr>
    </c:backWall>
    <c:plotArea>
      <c:layout>
        <c:manualLayout>
          <c:xMode val="edge"/>
          <c:yMode val="edge"/>
          <c:x val="0.19999986681315002"/>
          <c:y val="0.22761142482906588"/>
          <c:w val="0.61252615664871246"/>
          <c:h val="0.57416030127968831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 w="9360">
      <a:solidFill>
        <a:srgbClr val="878787"/>
      </a:solidFill>
      <a:prstDash val="solid"/>
    </a:ln>
  </c:spPr>
  <c:userShapes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006240" cy="266384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/>
          <a:p>
            <a:pPr hangingPunct="0">
              <a:defRPr sz="1400"/>
            </a:pPr>
            <a:endParaRPr lang="fi-FI" sz="13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/>
          <a:p>
            <a:pPr algn="r" hangingPunct="0">
              <a:defRPr sz="1400"/>
            </a:pPr>
            <a:endParaRPr lang="fi-FI" sz="13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hangingPunct="0">
              <a:defRPr sz="1400"/>
            </a:pPr>
            <a:endParaRPr lang="fi-FI" sz="13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/>
          <a:p>
            <a:pPr algn="r" hangingPunct="0">
              <a:defRPr sz="1400"/>
            </a:pPr>
            <a:fld id="{61181A61-0095-428B-BE3F-E0171566BF40}" type="slidenum">
              <a:pPr algn="r" hangingPunct="0">
                <a:defRPr sz="1400"/>
              </a:pPr>
              <a:t>‹#›</a:t>
            </a:fld>
            <a:endParaRPr lang="fi-FI" sz="130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53597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2525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3"/>
          </p:nvPr>
        </p:nvSpPr>
        <p:spPr>
          <a:xfrm>
            <a:off x="679797" y="4715068"/>
            <a:ext cx="5438050" cy="44667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i-FI"/>
          </a:p>
        </p:txBody>
      </p:sp>
      <p:sp>
        <p:nvSpPr>
          <p:cNvPr id="4" name="Ylätunnisteen paikkamerkki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i-FI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i-FI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4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i-FI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i-FI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5CF5FA1-A450-4439-8DF4-B03B5422585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9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i-FI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2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1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7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D341A09-644B-43A0-B715-06E0E40EF6BE}" type="slidenum">
              <a:t>‹#›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2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25E9567-FB6C-4D1E-A731-3F483FFBB6B2}" type="slidenum">
              <a:t>‹#›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0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2B65D78-6B69-4292-AFC6-37F97DEF1CDA}" type="slidenum">
              <a:t>‹#›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3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00113" y="2097088"/>
            <a:ext cx="3311525" cy="334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64038" y="2097088"/>
            <a:ext cx="3313112" cy="3348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4A310B5-6E2A-44E7-9B2A-672373DA426A}" type="slidenum">
              <a:t>‹#›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5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FD385D4-F956-4ACF-8414-22EC3FE1904E}" type="slidenum">
              <a:t>‹#›</a:t>
            </a:fld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5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176CDA0-8102-452E-96EA-9C2ACADF39C8}" type="slidenum"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8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50EA70F-D8EC-4DA1-9C07-41C0EB37C436}" type="slidenum">
              <a:t>‹#›</a:t>
            </a:fld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2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88EC434-6AE6-4388-ACC7-FADBD76AFCA1}" type="slidenum">
              <a:t>‹#›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9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5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9C3C958-65A7-48B9-A92B-1EF1E466F262}" type="slidenum">
              <a:t>‹#›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7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D9875FD-5599-4C16-BFF5-A44F8A527B9F}" type="slidenum">
              <a:t>‹#›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4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448425" y="908050"/>
            <a:ext cx="1847850" cy="45370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00113" y="908050"/>
            <a:ext cx="5395912" cy="45370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29B7BEE-2E4D-4ECC-913C-C28C3823906A}" type="slidenum">
              <a:t>‹#›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C5457AB3-6327-49A8-8BB7-B1E82D750E02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1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2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7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28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9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4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BFD720-7ED8-4533-B386-02E4E8E36A1D}" type="datetime1">
              <a:rPr lang="fi-FI" smtClean="0"/>
              <a:pPr lvl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8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04680" y="5726520"/>
            <a:ext cx="1615320" cy="94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 l="9595" b="8301"/>
          <a:stretch>
            <a:fillRect/>
          </a:stretch>
        </p:blipFill>
        <p:spPr>
          <a:xfrm>
            <a:off x="0" y="2986200"/>
            <a:ext cx="3992040" cy="38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Grp="1"/>
          </p:cNvSpPr>
          <p:nvPr>
            <p:ph type="title"/>
          </p:nvPr>
        </p:nvSpPr>
        <p:spPr>
          <a:xfrm>
            <a:off x="712800" y="2060999"/>
            <a:ext cx="7772039" cy="1326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2"/>
          </p:nvPr>
        </p:nvSpPr>
        <p:spPr>
          <a:xfrm>
            <a:off x="2555640" y="6391440"/>
            <a:ext cx="1525320" cy="229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DBFD720-7ED8-4533-B386-02E4E8E36A1D}" type="datetime1">
              <a:rPr lang="fi-FI"/>
              <a:pPr lvl="0"/>
              <a:t>21.11.2018</a:t>
            </a:fld>
            <a:endParaRPr lang="fi-FI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3"/>
          </p:nvPr>
        </p:nvSpPr>
        <p:spPr>
          <a:xfrm>
            <a:off x="303840" y="6391440"/>
            <a:ext cx="2251440" cy="229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i-FI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Tekstiruutu 1"/>
          <p:cNvSpPr/>
          <p:nvPr/>
        </p:nvSpPr>
        <p:spPr>
          <a:xfrm>
            <a:off x="-1386719" y="246240"/>
            <a:ext cx="184320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Tekstin paikkamerkki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fi-FI" sz="4700" b="0" i="0" u="none" strike="noStrike" kern="1200" spc="0">
          <a:ln>
            <a:noFill/>
          </a:ln>
          <a:solidFill>
            <a:srgbClr val="0A6EB4"/>
          </a:solidFill>
          <a:latin typeface="Arial" pitchFamily="18"/>
          <a:ea typeface="Geneva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i-FI" sz="2600" b="0" i="0" u="none" strike="noStrike" kern="1200" spc="0">
          <a:ln>
            <a:noFill/>
          </a:ln>
          <a:solidFill>
            <a:srgbClr val="000000"/>
          </a:solidFill>
          <a:latin typeface="Arial" pitchFamily="18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04680" y="5726520"/>
            <a:ext cx="1615320" cy="942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tsikko 1"/>
          <p:cNvSpPr txBox="1">
            <a:spLocks noGrp="1"/>
          </p:cNvSpPr>
          <p:nvPr>
            <p:ph type="title"/>
          </p:nvPr>
        </p:nvSpPr>
        <p:spPr>
          <a:xfrm>
            <a:off x="900000" y="907919"/>
            <a:ext cx="7395840" cy="1188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4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900000" y="2097360"/>
            <a:ext cx="6776640" cy="3347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0"/>
            <a:r>
              <a:rPr lang="fi-FI"/>
              <a:t>Yhdeksäs jäsennystasoMuokkaa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4"/>
          </p:nvPr>
        </p:nvSpPr>
        <p:spPr>
          <a:xfrm>
            <a:off x="297000" y="6391440"/>
            <a:ext cx="374400" cy="229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D8DF102-B334-4BC0-86EE-81C31D2ADD01}" type="slidenum">
              <a:t>‹#›</a:t>
            </a:fld>
            <a:endParaRPr lang="fi-FI"/>
          </a:p>
        </p:txBody>
      </p:sp>
      <p:sp>
        <p:nvSpPr>
          <p:cNvPr id="6" name="Rectangle 5"/>
          <p:cNvSpPr txBox="1">
            <a:spLocks noGrp="1"/>
          </p:cNvSpPr>
          <p:nvPr>
            <p:ph type="dt" sz="half" idx="2"/>
          </p:nvPr>
        </p:nvSpPr>
        <p:spPr>
          <a:xfrm>
            <a:off x="2555640" y="6391440"/>
            <a:ext cx="1525320" cy="229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5457AB3-6327-49A8-8BB7-B1E82D750E02}" type="datetime1">
              <a:rPr lang="fi-FI"/>
              <a:pPr lvl="0"/>
              <a:t>21.11.2018</a:t>
            </a:fld>
            <a:endParaRPr lang="fi-FI"/>
          </a:p>
        </p:txBody>
      </p:sp>
      <p:sp>
        <p:nvSpPr>
          <p:cNvPr id="7" name="Rectangle 6"/>
          <p:cNvSpPr txBox="1">
            <a:spLocks noGrp="1"/>
          </p:cNvSpPr>
          <p:nvPr>
            <p:ph type="ftr" sz="quarter" idx="3"/>
          </p:nvPr>
        </p:nvSpPr>
        <p:spPr>
          <a:xfrm>
            <a:off x="303840" y="6391440"/>
            <a:ext cx="2251440" cy="229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i-FI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fi-FI" sz="4400" b="0" i="0" u="none" strike="noStrike" kern="1200" spc="0">
          <a:ln>
            <a:noFill/>
          </a:ln>
          <a:solidFill>
            <a:srgbClr val="0A6EB4"/>
          </a:solidFill>
          <a:latin typeface="Arial" pitchFamily="18"/>
          <a:ea typeface="Geneva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Arial" pitchFamily="18"/>
          <a:ea typeface="Geneva" pitchFamily="2"/>
        </a:defRPr>
      </a:lvl1pPr>
      <a:lvl2pPr lvl="1">
        <a:buSzPct val="75000"/>
        <a:buFont typeface="StarSymbol"/>
        <a:buChar char="–"/>
        <a:tabLst/>
        <a:defRPr lang="fi-FI" sz="2600" b="0" i="0" u="none" strike="noStrike" spc="0">
          <a:solidFill>
            <a:srgbClr val="000000"/>
          </a:solidFill>
          <a:latin typeface="Arial" pitchFamily="18"/>
          <a:ea typeface="Geneva" pitchFamily="2"/>
        </a:defRPr>
      </a:lvl2pPr>
      <a:lvl3pPr lvl="2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Arial" pitchFamily="18"/>
          <a:ea typeface="Geneva" pitchFamily="2"/>
        </a:defRPr>
      </a:lvl3pPr>
      <a:lvl4pPr lvl="3">
        <a:buSzPct val="75000"/>
        <a:buFont typeface="StarSymbol"/>
        <a:buChar char="–"/>
        <a:tabLst/>
        <a:defRPr lang="fi-FI" sz="2600" b="0" i="0" u="none" strike="noStrike" spc="0">
          <a:solidFill>
            <a:srgbClr val="000000"/>
          </a:solidFill>
          <a:latin typeface="Arial" pitchFamily="18"/>
          <a:ea typeface="Geneva" pitchFamily="2"/>
        </a:defRPr>
      </a:lvl4pPr>
      <a:lvl5pPr lvl="4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Arial" pitchFamily="18"/>
          <a:ea typeface="Geneva" pitchFamily="2"/>
        </a:defRPr>
      </a:lvl5pPr>
      <a:lvl6pPr lvl="5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Arial" pitchFamily="18"/>
          <a:ea typeface="Geneva" pitchFamily="2"/>
        </a:defRPr>
      </a:lvl6pPr>
      <a:lvl7pPr lvl="6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Arial" pitchFamily="18"/>
          <a:ea typeface="Geneva" pitchFamily="2"/>
        </a:defRPr>
      </a:lvl7pPr>
      <a:lvl8pPr lvl="7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Arial" pitchFamily="18"/>
          <a:ea typeface="Geneva" pitchFamily="2"/>
        </a:defRPr>
      </a:lvl8pPr>
      <a:lvl9pPr marL="0" marR="0" lvl="0" indent="0" algn="l" rtl="0" hangingPunct="1">
        <a:spcBef>
          <a:spcPts val="519"/>
        </a:spcBef>
        <a:spcAft>
          <a:spcPts val="0"/>
        </a:spcAft>
        <a:buClr>
          <a:srgbClr val="000000"/>
        </a:buClr>
        <a:buSzPct val="45000"/>
        <a:buFont typeface="StarSymbol"/>
        <a:buChar char="•"/>
        <a:tabLst/>
        <a:defRPr lang="fi-FI" sz="2600" b="0" i="0" u="none" strike="noStrike" spc="0">
          <a:solidFill>
            <a:srgbClr val="000000"/>
          </a:solidFill>
          <a:latin typeface="Arial" pitchFamily="18"/>
          <a:ea typeface="Geneva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537840" y="1584000"/>
            <a:ext cx="7772039" cy="1872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 sz="4000" dirty="0"/>
              <a:t>Selvästi parempi-kokemuksia päihdepotilaan hoidosta somaattisella osastolla</a:t>
            </a:r>
          </a:p>
        </p:txBody>
      </p:sp>
      <p:sp>
        <p:nvSpPr>
          <p:cNvPr id="3" name="Päivämäärän paikkamerkki 5"/>
          <p:cNvSpPr txBox="1">
            <a:spLocks noGrp="1"/>
          </p:cNvSpPr>
          <p:nvPr>
            <p:ph type="dt" sz="quarter" idx="7"/>
          </p:nvPr>
        </p:nvSpPr>
        <p:spPr>
          <a:xfrm>
            <a:off x="2987824" y="5976000"/>
            <a:ext cx="3276175" cy="76536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fi-FI" dirty="0">
                <a:solidFill>
                  <a:srgbClr val="000000"/>
                </a:solidFill>
                <a:latin typeface="Arial" pitchFamily="18"/>
                <a:cs typeface="Tahoma" pitchFamily="2"/>
              </a:rPr>
              <a:t>      </a:t>
            </a:r>
            <a:r>
              <a:rPr lang="fi-FI" sz="1200" dirty="0">
                <a:solidFill>
                  <a:srgbClr val="000000"/>
                </a:solidFill>
                <a:latin typeface="Arial" pitchFamily="18"/>
                <a:cs typeface="Tahoma" pitchFamily="2"/>
              </a:rPr>
              <a:t> </a:t>
            </a:r>
            <a:r>
              <a:rPr lang="fi-FI" sz="1200" dirty="0" smtClean="0">
                <a:solidFill>
                  <a:srgbClr val="000000"/>
                </a:solidFill>
                <a:latin typeface="Arial" pitchFamily="18"/>
                <a:cs typeface="Tahoma" pitchFamily="2"/>
              </a:rPr>
              <a:t>                Miia Laakso</a:t>
            </a:r>
          </a:p>
          <a:p>
            <a:pPr lvl="0"/>
            <a:r>
              <a:rPr lang="fi-FI" sz="1200" dirty="0" smtClean="0">
                <a:solidFill>
                  <a:srgbClr val="000000"/>
                </a:solidFill>
                <a:latin typeface="Arial" pitchFamily="18"/>
                <a:cs typeface="Tahoma" pitchFamily="2"/>
              </a:rPr>
              <a:t>	     Mari Manninen</a:t>
            </a:r>
          </a:p>
          <a:p>
            <a:pPr lvl="0"/>
            <a:r>
              <a:rPr lang="fi-FI" sz="1200" dirty="0">
                <a:solidFill>
                  <a:srgbClr val="000000"/>
                </a:solidFill>
                <a:latin typeface="Arial" pitchFamily="18"/>
                <a:cs typeface="Tahoma" pitchFamily="2"/>
              </a:rPr>
              <a:t>	 </a:t>
            </a:r>
            <a:r>
              <a:rPr lang="fi-FI" sz="1200" dirty="0" smtClean="0">
                <a:solidFill>
                  <a:srgbClr val="000000"/>
                </a:solidFill>
                <a:latin typeface="Arial" pitchFamily="18"/>
                <a:cs typeface="Tahoma" pitchFamily="2"/>
              </a:rPr>
              <a:t>    Tiina Vanhala   22.11.2018</a:t>
            </a:r>
          </a:p>
          <a:p>
            <a:pPr lvl="0"/>
            <a:endParaRPr lang="fi-FI" sz="1200" dirty="0">
              <a:solidFill>
                <a:srgbClr val="000000"/>
              </a:solidFill>
              <a:latin typeface="Arial" pitchFamily="18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avaintoja päihdetarkkailu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332640"/>
            <a:ext cx="7395840" cy="647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 sz="3200"/>
              <a:t>Potilaat kuukausittain 2017</a:t>
            </a:r>
            <a:br>
              <a:rPr lang="fi-FI" sz="3200"/>
            </a:br>
            <a:r>
              <a:rPr lang="fi-FI" sz="1600"/>
              <a:t>Havaintoja päihdetarkkailusta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788759" y="3964320"/>
            <a:ext cx="3235320" cy="153143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r>
              <a:rPr lang="fi-FI">
                <a:latin typeface="Arial" pitchFamily="18"/>
              </a:rPr>
              <a:t> 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quarter" idx="7"/>
          </p:nvPr>
        </p:nvSpPr>
        <p:spPr>
          <a:xfrm>
            <a:off x="2555640" y="6391440"/>
            <a:ext cx="4392624" cy="229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fi-FI" dirty="0" smtClean="0">
                <a:solidFill>
                  <a:srgbClr val="000000"/>
                </a:solidFill>
                <a:latin typeface="Arial" pitchFamily="18"/>
                <a:cs typeface="Tahoma" pitchFamily="2"/>
              </a:rPr>
              <a:t>                                           22.11.2018</a:t>
            </a:r>
            <a:endParaRPr lang="fi-FI" dirty="0">
              <a:solidFill>
                <a:srgbClr val="000000"/>
              </a:solidFill>
              <a:latin typeface="Arial" pitchFamily="18"/>
              <a:cs typeface="Tahoma" pitchFamily="2"/>
            </a:endParaRPr>
          </a:p>
        </p:txBody>
      </p:sp>
      <p:sp>
        <p:nvSpPr>
          <p:cNvPr id="5" name="Tekstiruutu 5"/>
          <p:cNvSpPr/>
          <p:nvPr/>
        </p:nvSpPr>
        <p:spPr>
          <a:xfrm>
            <a:off x="1728000" y="4824000"/>
            <a:ext cx="583200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/>
              <a:defRPr sz="1800"/>
            </a:pPr>
            <a:r>
              <a:rPr lang="fi-FI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Vähiten potilaita joulu-helmikuussa, eniten maalis- ja elokuussa</a:t>
            </a:r>
          </a:p>
        </p:txBody>
      </p:sp>
      <p:graphicFrame>
        <p:nvGraphicFramePr>
          <p:cNvPr id="6" name="Kaavio 5"/>
          <p:cNvGraphicFramePr/>
          <p:nvPr/>
        </p:nvGraphicFramePr>
        <p:xfrm>
          <a:off x="2017439" y="1496879"/>
          <a:ext cx="5254560" cy="311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332640"/>
            <a:ext cx="7395840" cy="647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 sz="3200"/>
              <a:t>Hoitovuorokaudet sairaalassa</a:t>
            </a:r>
            <a:br>
              <a:rPr lang="fi-FI" sz="3200"/>
            </a:br>
            <a:r>
              <a:rPr lang="fi-FI" sz="1600"/>
              <a:t>Havaintoja päihdetarkkailusta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788759" y="3964320"/>
            <a:ext cx="3235320" cy="153143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r>
              <a:rPr lang="fi-FI">
                <a:latin typeface="Arial" pitchFamily="18"/>
              </a:rPr>
              <a:t> 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quarter" idx="7"/>
          </p:nvPr>
        </p:nvSpPr>
        <p:spPr>
          <a:xfrm>
            <a:off x="2555640" y="6391440"/>
            <a:ext cx="4320616" cy="229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fi-FI" dirty="0" smtClean="0">
                <a:solidFill>
                  <a:srgbClr val="000000"/>
                </a:solidFill>
                <a:latin typeface="Arial" pitchFamily="18"/>
                <a:cs typeface="Tahoma" pitchFamily="2"/>
              </a:rPr>
              <a:t>                                          22.11.2018</a:t>
            </a:r>
            <a:endParaRPr lang="fi-FI" dirty="0">
              <a:solidFill>
                <a:srgbClr val="000000"/>
              </a:solidFill>
              <a:latin typeface="Arial" pitchFamily="18"/>
              <a:cs typeface="Tahoma" pitchFamily="2"/>
            </a:endParaRPr>
          </a:p>
        </p:txBody>
      </p:sp>
      <p:sp>
        <p:nvSpPr>
          <p:cNvPr id="5" name="Tekstiruutu 5"/>
          <p:cNvSpPr/>
          <p:nvPr/>
        </p:nvSpPr>
        <p:spPr>
          <a:xfrm>
            <a:off x="1512000" y="4824000"/>
            <a:ext cx="684000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/>
              <a:defRPr sz="1800"/>
            </a:pPr>
            <a:r>
              <a:rPr lang="fi-FI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           Hoitovuorokausien </a:t>
            </a:r>
            <a:r>
              <a:rPr lang="fi-FI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määrä lyhentynyt selvästi</a:t>
            </a:r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4108009630"/>
              </p:ext>
            </p:extLst>
          </p:nvPr>
        </p:nvGraphicFramePr>
        <p:xfrm>
          <a:off x="1979712" y="1196752"/>
          <a:ext cx="5687640" cy="345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332640"/>
            <a:ext cx="7395840" cy="647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 sz="3200"/>
              <a:t>Jatkohoito</a:t>
            </a:r>
            <a:br>
              <a:rPr lang="fi-FI" sz="3200"/>
            </a:br>
            <a:r>
              <a:rPr lang="fi-FI" sz="1600"/>
              <a:t>Havaintoja päihdetarkkailusta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788759" y="3964320"/>
            <a:ext cx="3235320" cy="153143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r>
              <a:rPr lang="fi-FI">
                <a:latin typeface="Arial" pitchFamily="18"/>
              </a:rPr>
              <a:t> 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quarter" idx="7"/>
          </p:nvPr>
        </p:nvSpPr>
        <p:spPr>
          <a:xfrm>
            <a:off x="2555640" y="6391440"/>
            <a:ext cx="4464632" cy="229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fi-FI" dirty="0" smtClean="0">
                <a:solidFill>
                  <a:srgbClr val="000000"/>
                </a:solidFill>
                <a:latin typeface="Arial" pitchFamily="18"/>
                <a:cs typeface="Tahoma" pitchFamily="2"/>
              </a:rPr>
              <a:t>                                                22.11.2018</a:t>
            </a:r>
            <a:endParaRPr lang="fi-FI" dirty="0">
              <a:solidFill>
                <a:srgbClr val="000000"/>
              </a:solidFill>
              <a:latin typeface="Arial" pitchFamily="18"/>
              <a:cs typeface="Tahoma" pitchFamily="2"/>
            </a:endParaRPr>
          </a:p>
        </p:txBody>
      </p:sp>
      <p:sp>
        <p:nvSpPr>
          <p:cNvPr id="5" name="Tekstiruutu 5"/>
          <p:cNvSpPr/>
          <p:nvPr/>
        </p:nvSpPr>
        <p:spPr>
          <a:xfrm>
            <a:off x="1440000" y="5251320"/>
            <a:ext cx="6840000" cy="6217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/>
              <a:defRPr sz="1800"/>
            </a:pPr>
            <a:r>
              <a:rPr lang="fi-FI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Jatkohoitoon ohjautuminen on profiililtaan samanlainen muiden potilasryhmien kanssa.</a:t>
            </a:r>
            <a:endParaRPr lang="fi-FI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3300564815"/>
              </p:ext>
            </p:extLst>
          </p:nvPr>
        </p:nvGraphicFramePr>
        <p:xfrm>
          <a:off x="1368000" y="1440000"/>
          <a:ext cx="6696000" cy="381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  </a:t>
            </a:r>
            <a:r>
              <a:rPr lang="fi-FI" sz="3200" dirty="0" smtClean="0"/>
              <a:t>Ne ihanat tilastot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1.1.2018-30.6.2018 päihdeseurannassa hoidettu 138 päihdepotilasta</a:t>
            </a:r>
          </a:p>
          <a:p>
            <a:r>
              <a:rPr lang="fi-FI" sz="2000" dirty="0" smtClean="0"/>
              <a:t>35:llä eri tulosyyllä, </a:t>
            </a:r>
            <a:r>
              <a:rPr lang="fi-FI" sz="2000" dirty="0" err="1" smtClean="0"/>
              <a:t>intoksikaatiosta</a:t>
            </a:r>
            <a:r>
              <a:rPr lang="fi-FI" sz="2000" dirty="0" smtClean="0"/>
              <a:t> tuumoriin</a:t>
            </a:r>
          </a:p>
          <a:p>
            <a:r>
              <a:rPr lang="fi-FI" sz="2000" dirty="0" smtClean="0"/>
              <a:t>108 miestä ja 30 naista</a:t>
            </a:r>
          </a:p>
          <a:p>
            <a:r>
              <a:rPr lang="fi-FI" sz="2000" dirty="0" smtClean="0"/>
              <a:t>&gt; 60 vuotiaista 27 miestä ja 6 naista</a:t>
            </a:r>
          </a:p>
          <a:p>
            <a:r>
              <a:rPr lang="fi-FI" sz="2000" dirty="0" smtClean="0"/>
              <a:t>&lt; 20 vuotiaista 3 miestä ja 6 naista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2483768" y="6381328"/>
            <a:ext cx="4464632" cy="22968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                                             22.11.2018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dirty="0" smtClean="0"/>
              <a:t> </a:t>
            </a:r>
          </a:p>
          <a:p>
            <a:pPr algn="l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20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907919"/>
            <a:ext cx="7395840" cy="648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3200" dirty="0" smtClean="0"/>
              <a:t>         ”Eihän </a:t>
            </a:r>
            <a:r>
              <a:rPr lang="fi-FI" sz="3200" dirty="0" err="1" smtClean="0"/>
              <a:t>tossa</a:t>
            </a:r>
            <a:r>
              <a:rPr lang="fi-FI" sz="3200" dirty="0" smtClean="0"/>
              <a:t> kukaan jaksa”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000" y="1988840"/>
            <a:ext cx="6776640" cy="2088232"/>
          </a:xfrm>
        </p:spPr>
        <p:txBody>
          <a:bodyPr/>
          <a:lstStyle/>
          <a:p>
            <a:r>
              <a:rPr lang="fi-FI" sz="2000" dirty="0" smtClean="0"/>
              <a:t>Pelko neljän hengen huoneen levottomuudesta</a:t>
            </a:r>
          </a:p>
          <a:p>
            <a:r>
              <a:rPr lang="fi-FI" sz="2000" dirty="0" smtClean="0"/>
              <a:t>Kuormittavuus</a:t>
            </a:r>
          </a:p>
          <a:p>
            <a:r>
              <a:rPr lang="fi-FI" sz="2000" dirty="0" smtClean="0"/>
              <a:t>Lähipaikkojen ”menetys” päihdepotilaille -&gt; asenteet</a:t>
            </a:r>
          </a:p>
          <a:p>
            <a:r>
              <a:rPr lang="fi-FI" sz="2000" dirty="0" smtClean="0"/>
              <a:t>Ei ole aikaa keskustelulle</a:t>
            </a:r>
          </a:p>
          <a:p>
            <a:pPr marL="10800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076056" y="6165304"/>
            <a:ext cx="1800200" cy="504056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       22.11.2018                                        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dirty="0" smtClean="0"/>
              <a:t> </a:t>
            </a:r>
          </a:p>
          <a:p>
            <a:pPr algn="l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7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          </a:t>
            </a:r>
            <a:r>
              <a:rPr lang="fi-FI" sz="3200" dirty="0" smtClean="0"/>
              <a:t>Päihdeseuranta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Neljän hengen huone, jokaisella paikalla potilasmonitorointimahdollisuus</a:t>
            </a:r>
          </a:p>
          <a:p>
            <a:r>
              <a:rPr lang="fi-FI" sz="2000" dirty="0" smtClean="0"/>
              <a:t>Huone kanslian välittömässä läheisyydessä</a:t>
            </a:r>
          </a:p>
          <a:p>
            <a:r>
              <a:rPr lang="fi-FI" sz="2000" dirty="0" smtClean="0"/>
              <a:t>Huone ”riisuttu” ylimääräisestä tavarasta ja hoitotarvikkeet sijoitettu yhteen kaappiin</a:t>
            </a:r>
          </a:p>
          <a:p>
            <a:r>
              <a:rPr lang="fi-FI" sz="2000" dirty="0" smtClean="0"/>
              <a:t>Huoneesta kaksi poistumistietä, turvallisuus</a:t>
            </a:r>
          </a:p>
          <a:p>
            <a:r>
              <a:rPr lang="fi-FI" sz="2000" dirty="0" smtClean="0"/>
              <a:t>Huonetta sisustettu </a:t>
            </a:r>
            <a:r>
              <a:rPr lang="fi-FI" sz="2000" dirty="0" err="1" smtClean="0"/>
              <a:t>päihdepostereilla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004048" y="6391440"/>
            <a:ext cx="2016224" cy="22968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22.11.2018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dirty="0" smtClean="0"/>
              <a:t> </a:t>
            </a:r>
          </a:p>
          <a:p>
            <a:pPr algn="l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31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        </a:t>
            </a:r>
            <a:r>
              <a:rPr lang="fi-FI" sz="3200" dirty="0" smtClean="0"/>
              <a:t>Miten hoidetaan?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200" dirty="0" smtClean="0"/>
              <a:t>Motivoiva keskustelu -&gt; jokaisen keskustelun lähtökohta</a:t>
            </a:r>
          </a:p>
          <a:p>
            <a:r>
              <a:rPr lang="fi-FI" sz="2200" dirty="0" smtClean="0"/>
              <a:t>Potilaan kuuntelu ja hoitosuunnitelman teko yhdessä potilaan kanssa</a:t>
            </a:r>
          </a:p>
          <a:p>
            <a:r>
              <a:rPr lang="fi-FI" sz="2200" dirty="0" smtClean="0"/>
              <a:t>Yhteistyö päihdehoitajien, </a:t>
            </a:r>
            <a:r>
              <a:rPr lang="fi-FI" sz="2200" dirty="0" err="1" smtClean="0"/>
              <a:t>Kyllön</a:t>
            </a:r>
            <a:r>
              <a:rPr lang="fi-FI" sz="2200" dirty="0" smtClean="0"/>
              <a:t> osasto 3:n, psykiatrisen akuuttityöryhmän ja </a:t>
            </a:r>
            <a:r>
              <a:rPr lang="fi-FI" sz="2200" dirty="0" err="1" smtClean="0"/>
              <a:t>Sovatekin</a:t>
            </a:r>
            <a:r>
              <a:rPr lang="fi-FI" sz="2200" dirty="0" smtClean="0"/>
              <a:t> kanssa</a:t>
            </a:r>
          </a:p>
          <a:p>
            <a:r>
              <a:rPr lang="fi-FI" sz="2200" dirty="0" smtClean="0"/>
              <a:t>Oirelääkitys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4860032" y="6391440"/>
            <a:ext cx="2232248" cy="22968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22.11.2018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fi-FI" dirty="0" smtClean="0"/>
          </a:p>
          <a:p>
            <a:pPr algn="l"/>
            <a:r>
              <a:rPr lang="fi-FI" dirty="0" smtClean="0"/>
              <a:t>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4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         </a:t>
            </a:r>
            <a:r>
              <a:rPr lang="fi-FI" sz="3200" dirty="0" smtClean="0"/>
              <a:t>Hoitotyön keinot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Kohtaaminen</a:t>
            </a:r>
          </a:p>
          <a:p>
            <a:r>
              <a:rPr lang="fi-FI" sz="2000" dirty="0" err="1" smtClean="0"/>
              <a:t>Audit-C</a:t>
            </a:r>
            <a:r>
              <a:rPr lang="fi-FI" sz="2000" dirty="0" smtClean="0"/>
              <a:t> ja päihdehistorian kartoittaminen</a:t>
            </a:r>
          </a:p>
          <a:p>
            <a:r>
              <a:rPr lang="fi-FI" sz="2000" dirty="0" smtClean="0"/>
              <a:t>Yhteiset pelisäännöt</a:t>
            </a:r>
          </a:p>
          <a:p>
            <a:r>
              <a:rPr lang="fi-FI" sz="2000" dirty="0" smtClean="0"/>
              <a:t>Yhtenäinen kirjaaminen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2555640" y="6391440"/>
            <a:ext cx="4320616" cy="22968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                                             22.11.2018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dirty="0" smtClean="0"/>
              <a:t> </a:t>
            </a:r>
          </a:p>
          <a:p>
            <a:pPr algn="l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6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3200" dirty="0" smtClean="0"/>
              <a:t>Ja sitten </a:t>
            </a:r>
            <a:r>
              <a:rPr lang="fi-FI" sz="3200" dirty="0" err="1" smtClean="0"/>
              <a:t>asiaan-kokemuksia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Hoito tasalaatuista, hoidetaan kuin muitakin potilaita</a:t>
            </a:r>
          </a:p>
          <a:p>
            <a:r>
              <a:rPr lang="fi-FI" sz="2000" dirty="0" smtClean="0"/>
              <a:t>Potilaat kokevat tulevansa kuulluiksi</a:t>
            </a:r>
          </a:p>
          <a:p>
            <a:r>
              <a:rPr lang="fi-FI" sz="2000" dirty="0" smtClean="0"/>
              <a:t>Potilaat tyytyväisiä kun päihteiden käyttö otetaan puheeksi</a:t>
            </a:r>
          </a:p>
          <a:p>
            <a:r>
              <a:rPr lang="fi-FI" sz="2000" dirty="0" smtClean="0"/>
              <a:t>Mahdollistetaan päihdejatkohoito</a:t>
            </a:r>
          </a:p>
          <a:p>
            <a:r>
              <a:rPr lang="fi-FI" sz="2000" dirty="0" smtClean="0"/>
              <a:t>Osasto rauhoittunut ja vartijatarve vähentynyt: tilausvartiointia käytetty  aikaisemmin yli 300 tuntia vuodessa, nyt 150 tuntia/vuosi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2555640" y="6391440"/>
            <a:ext cx="4608648" cy="22968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                                              22.11.2018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dirty="0" smtClean="0"/>
              <a:t> </a:t>
            </a:r>
          </a:p>
          <a:p>
            <a:pPr algn="l"/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76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 descr="C:\Users\Manninen_ma.SHP.000\AppData\Local\Microsoft\Windows\Temporary Internet Files\Content.Outlook\3EQVLK2F\20181119_102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212976" y="-1755576"/>
            <a:ext cx="15625736" cy="90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 rot="20878312">
            <a:off x="45619" y="315762"/>
            <a:ext cx="19791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b="1" dirty="0" smtClean="0"/>
              <a:t>Keskisuomalainen    10.2.2018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6698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jatuksia &amp; toimenpitei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 sz="3200" dirty="0" smtClean="0"/>
              <a:t>Tulevaisuuden haaveet</a:t>
            </a:r>
            <a:endParaRPr lang="fi-FI" sz="3200" dirty="0"/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1403639" y="1844999"/>
            <a:ext cx="6776640" cy="360000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marL="342900" indent="-342900">
              <a:spcBef>
                <a:spcPts val="519"/>
              </a:spcBef>
              <a:spcAft>
                <a:spcPts val="0"/>
              </a:spcAft>
              <a:buClr>
                <a:srgbClr val="C00000"/>
              </a:buClr>
            </a:pPr>
            <a:r>
              <a:rPr lang="fi-FI" sz="2000" dirty="0" smtClean="0">
                <a:latin typeface="Arial" pitchFamily="18"/>
              </a:rPr>
              <a:t>Oma päihdelääkäri  </a:t>
            </a:r>
          </a:p>
          <a:p>
            <a:pPr marL="342900" indent="-342900">
              <a:spcBef>
                <a:spcPts val="519"/>
              </a:spcBef>
              <a:spcAft>
                <a:spcPts val="0"/>
              </a:spcAft>
              <a:buClr>
                <a:srgbClr val="C00000"/>
              </a:buClr>
            </a:pPr>
            <a:r>
              <a:rPr lang="fi-FI" sz="2000" dirty="0" err="1" smtClean="0">
                <a:latin typeface="Arial" pitchFamily="18"/>
              </a:rPr>
              <a:t>Mielenterveys-ja</a:t>
            </a:r>
            <a:r>
              <a:rPr lang="fi-FI" sz="2000" dirty="0" smtClean="0">
                <a:latin typeface="Arial" pitchFamily="18"/>
              </a:rPr>
              <a:t> päihdepotilaiden hoito samassa yksikössä</a:t>
            </a:r>
          </a:p>
          <a:p>
            <a:pPr marL="342900" indent="-342900">
              <a:spcBef>
                <a:spcPts val="519"/>
              </a:spcBef>
              <a:spcAft>
                <a:spcPts val="0"/>
              </a:spcAft>
              <a:buClr>
                <a:srgbClr val="C00000"/>
              </a:buClr>
            </a:pPr>
            <a:r>
              <a:rPr lang="fi-FI" sz="2000" dirty="0" smtClean="0">
                <a:latin typeface="Arial" pitchFamily="18"/>
              </a:rPr>
              <a:t>Kokemusasiantuntija mukana työryhmässä</a:t>
            </a:r>
          </a:p>
          <a:p>
            <a:pPr marL="342900" indent="-342900">
              <a:spcBef>
                <a:spcPts val="519"/>
              </a:spcBef>
              <a:spcAft>
                <a:spcPts val="0"/>
              </a:spcAft>
              <a:buClr>
                <a:srgbClr val="C00000"/>
              </a:buClr>
            </a:pPr>
            <a:r>
              <a:rPr lang="fi-FI" sz="2000" dirty="0" smtClean="0">
                <a:latin typeface="Arial" pitchFamily="18"/>
              </a:rPr>
              <a:t>Puheeksi ottaminen ja hoitoonohjaus toimintamalliksi koko sairaalassa</a:t>
            </a:r>
            <a:r>
              <a:rPr lang="fi-FI" sz="2000" dirty="0" smtClean="0">
                <a:latin typeface="Calibri" pitchFamily="18"/>
              </a:rPr>
              <a:t> </a:t>
            </a:r>
            <a:endParaRPr lang="fi-FI" sz="2000" dirty="0">
              <a:latin typeface="Arial" pitchFamily="18"/>
            </a:endParaRPr>
          </a:p>
          <a:p>
            <a:pPr marL="342900" indent="-342900">
              <a:spcBef>
                <a:spcPts val="519"/>
              </a:spcBef>
              <a:spcAft>
                <a:spcPts val="0"/>
              </a:spcAft>
              <a:buClr>
                <a:srgbClr val="C00000"/>
              </a:buClr>
            </a:pPr>
            <a:r>
              <a:rPr lang="fi-FI" sz="2000" dirty="0" smtClean="0">
                <a:latin typeface="Arial" pitchFamily="18"/>
              </a:rPr>
              <a:t>Yhteistyötä </a:t>
            </a:r>
            <a:r>
              <a:rPr lang="fi-FI" sz="2000" smtClean="0">
                <a:latin typeface="Arial" pitchFamily="18"/>
              </a:rPr>
              <a:t>psykiatrian kanssa </a:t>
            </a:r>
            <a:r>
              <a:rPr lang="fi-FI" sz="2000" dirty="0" smtClean="0">
                <a:latin typeface="Arial" pitchFamily="18"/>
              </a:rPr>
              <a:t>on vielä kehitettävä</a:t>
            </a:r>
          </a:p>
          <a:p>
            <a:pPr marL="0" lvl="0" indent="0">
              <a:spcBef>
                <a:spcPts val="519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fi-FI" sz="2000" dirty="0">
              <a:latin typeface="Arial" pitchFamily="18"/>
            </a:endParaRPr>
          </a:p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endParaRPr lang="fi-FI" sz="2000" dirty="0">
              <a:latin typeface="Arial" pitchFamily="18"/>
            </a:endParaRPr>
          </a:p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endParaRPr lang="fi-FI" sz="2000" dirty="0">
              <a:latin typeface="Arial" pitchFamily="18"/>
            </a:endParaRPr>
          </a:p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r>
              <a:rPr lang="fi-FI" sz="2000" dirty="0" smtClean="0">
                <a:latin typeface="Arial" pitchFamily="18"/>
              </a:rPr>
              <a:t>                                                            22.11.2018</a:t>
            </a:r>
            <a:endParaRPr lang="fi-FI" sz="2000" dirty="0">
              <a:latin typeface="Arial" pitchFamily="18"/>
            </a:endParaRPr>
          </a:p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endParaRPr lang="fi-FI" sz="2000" dirty="0">
              <a:latin typeface="Arial" pitchFamily="18"/>
            </a:endParaRPr>
          </a:p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endParaRPr lang="fi-FI" sz="2000" dirty="0">
              <a:latin typeface="Arial" pitchFamily="18"/>
            </a:endParaRP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quarter" idx="7"/>
          </p:nvPr>
        </p:nvSpPr>
        <p:spPr>
          <a:xfrm>
            <a:off x="2555640" y="6021288"/>
            <a:ext cx="4536640" cy="59983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r>
              <a:rPr lang="fi-FI" dirty="0" smtClean="0">
                <a:solidFill>
                  <a:srgbClr val="000000"/>
                </a:solidFill>
                <a:latin typeface="Arial" pitchFamily="18"/>
                <a:cs typeface="Tahoma" pitchFamily="2"/>
              </a:rPr>
              <a:t>                                         </a:t>
            </a:r>
            <a:endParaRPr lang="fi-FI" sz="2000" dirty="0">
              <a:solidFill>
                <a:srgbClr val="000000"/>
              </a:solidFill>
              <a:latin typeface="Arial" pitchFamily="18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Hoitoontulon syy&#10;&#10;&#10;&#10;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404640"/>
            <a:ext cx="7395840" cy="647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 sz="3200" dirty="0" smtClean="0"/>
              <a:t>Kiitos!</a:t>
            </a:r>
            <a:endParaRPr lang="fi-FI" sz="1600" dirty="0"/>
          </a:p>
        </p:txBody>
      </p:sp>
      <p:sp>
        <p:nvSpPr>
          <p:cNvPr id="3" name="Päivämäärän paikkamerkki 5"/>
          <p:cNvSpPr/>
          <p:nvPr/>
        </p:nvSpPr>
        <p:spPr>
          <a:xfrm>
            <a:off x="1187640" y="6506280"/>
            <a:ext cx="1525320" cy="229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graphicFrame>
        <p:nvGraphicFramePr>
          <p:cNvPr id="4" name="Kaavio 5"/>
          <p:cNvGraphicFramePr/>
          <p:nvPr>
            <p:extLst>
              <p:ext uri="{D42A27DB-BD31-4B8C-83A1-F6EECF244321}">
                <p14:modId xmlns:p14="http://schemas.microsoft.com/office/powerpoint/2010/main" val="2582118348"/>
              </p:ext>
            </p:extLst>
          </p:nvPr>
        </p:nvGraphicFramePr>
        <p:xfrm>
          <a:off x="1403648" y="1628800"/>
          <a:ext cx="60062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113" y="620688"/>
            <a:ext cx="7396162" cy="1476499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fi-FI" sz="3600" dirty="0" smtClean="0"/>
              <a:t>Keski-Suomen keskussairaala, päivystys - ja infektio-osasto </a:t>
            </a:r>
            <a:r>
              <a:rPr lang="fi-FI" dirty="0" smtClean="0"/>
              <a:t>(POS)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113" y="2097187"/>
            <a:ext cx="6777037" cy="3492053"/>
          </a:xfrm>
        </p:spPr>
        <p:txBody>
          <a:bodyPr>
            <a:normAutofit fontScale="85000" lnSpcReduction="20000"/>
          </a:bodyPr>
          <a:lstStyle/>
          <a:p>
            <a:r>
              <a:rPr lang="fi-FI" sz="2400" dirty="0" smtClean="0"/>
              <a:t>41 potilaspaikka</a:t>
            </a:r>
          </a:p>
          <a:p>
            <a:r>
              <a:rPr lang="fi-FI" sz="2400" dirty="0" smtClean="0"/>
              <a:t>Hoidetaan kaikkien erikoisalojen potilaita</a:t>
            </a:r>
          </a:p>
          <a:p>
            <a:r>
              <a:rPr lang="fi-FI" sz="2400" dirty="0" smtClean="0"/>
              <a:t>Keskimääräinen hoitoaika 1, 8 vrk</a:t>
            </a:r>
          </a:p>
          <a:p>
            <a:r>
              <a:rPr lang="fi-FI" sz="2400" dirty="0" smtClean="0"/>
              <a:t>Hoidettuja potilaita 7500-8000/vuosi</a:t>
            </a:r>
          </a:p>
          <a:p>
            <a:r>
              <a:rPr lang="fi-FI" sz="2400" dirty="0" smtClean="0"/>
              <a:t>Henkilöstössä 48 sairaanhoitajaa, osastofarmaseutti, fysioterapeutti, sosiaalityöntekijä, päihdesairaanhoitaja, osastosihteereitä, lääkäreitä, sairaalahuoltajia</a:t>
            </a:r>
          </a:p>
          <a:p>
            <a:r>
              <a:rPr lang="fi-FI" sz="2400" dirty="0" smtClean="0"/>
              <a:t>Potilaat tulevat osastolle hoitoon päivystyspoliklinikalta</a:t>
            </a:r>
          </a:p>
          <a:p>
            <a:endParaRPr lang="fi-FI" sz="2400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2843808" y="6237312"/>
            <a:ext cx="4536504" cy="383808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                                      22.11.2018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51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Haasteita  päivystyksessä 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2843808" y="332656"/>
            <a:ext cx="5472608" cy="100811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/>
              <a:t> </a:t>
            </a:r>
            <a:r>
              <a:rPr lang="fi-FI" dirty="0" smtClean="0"/>
              <a:t> </a:t>
            </a:r>
            <a:r>
              <a:rPr lang="fi-FI" sz="3200" dirty="0" smtClean="0"/>
              <a:t>Haasteita hoidossa</a:t>
            </a:r>
            <a:endParaRPr lang="fi-FI" sz="3200" dirty="0"/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4294967295"/>
          </p:nvPr>
        </p:nvSpPr>
        <p:spPr>
          <a:xfrm>
            <a:off x="1331640" y="1698450"/>
            <a:ext cx="6704640" cy="3877985"/>
          </a:xfrm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indent="-173736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000" dirty="0"/>
              <a:t>Päihdepotilaat kuormittavat </a:t>
            </a:r>
            <a:r>
              <a:rPr lang="fi-FI" altLang="fi-FI" sz="2000" dirty="0" smtClean="0"/>
              <a:t>päivystystä ja jatkohoitoa</a:t>
            </a:r>
            <a:endParaRPr lang="fi-FI" altLang="fi-FI" sz="2000" dirty="0"/>
          </a:p>
          <a:p>
            <a:pPr indent="-173736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000" dirty="0"/>
              <a:t>Päihtyneitä n. 10-32 vuorokaudessa </a:t>
            </a:r>
          </a:p>
          <a:p>
            <a:pPr indent="-173736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000" dirty="0"/>
              <a:t>Pyörö-ovi ilmiö, päihteiden haitat näkyvät erilaisina ja usein toistuvina palvelujen tarpeina </a:t>
            </a:r>
          </a:p>
          <a:p>
            <a:pPr indent="-173736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000" dirty="0"/>
              <a:t>Potilaat levottomia, ärtyneitä, häiriköiviä </a:t>
            </a:r>
            <a:r>
              <a:rPr lang="fi-FI" altLang="fi-FI" sz="2000" dirty="0">
                <a:latin typeface="Calibri"/>
              </a:rPr>
              <a:t>→ </a:t>
            </a:r>
            <a:r>
              <a:rPr lang="fi-FI" altLang="fi-FI" sz="2000" dirty="0"/>
              <a:t>muut potilaat peloissaan ja henkilökunta turhautuu </a:t>
            </a:r>
          </a:p>
          <a:p>
            <a:pPr indent="-173736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000" dirty="0"/>
              <a:t>Osa hoitajista ei halua hoitaa päihdepotilaita</a:t>
            </a:r>
          </a:p>
          <a:p>
            <a:pPr indent="-173736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000" dirty="0"/>
              <a:t>Turhautuminen näkyy potilaiden epäasiallisena kohteluna</a:t>
            </a:r>
          </a:p>
          <a:p>
            <a:pPr indent="-173736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000" dirty="0"/>
              <a:t>Potilaita joudutaan rajoittamaan suojatoimenpiteillä ja vartijapalvelua tarvitaan runsaasti</a:t>
            </a:r>
          </a:p>
          <a:p>
            <a:pPr indent="-173736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000" dirty="0"/>
              <a:t>Päihteiden käyttöön ei puututa tehokkaasti </a:t>
            </a:r>
          </a:p>
          <a:p>
            <a:pPr indent="-173736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000" dirty="0"/>
              <a:t>Keskitytään somaattisen vaivan hoitoon</a:t>
            </a:r>
          </a:p>
          <a:p>
            <a:pPr indent="-173736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altLang="fi-FI" sz="2000" dirty="0"/>
              <a:t>Jatkohoidon järjestämisen </a:t>
            </a:r>
            <a:r>
              <a:rPr lang="fi-FI" altLang="fi-FI" sz="2000" dirty="0" smtClean="0"/>
              <a:t>vaikeudet</a:t>
            </a:r>
            <a:endParaRPr lang="fi-FI" altLang="fi-FI" sz="2000" dirty="0"/>
          </a:p>
        </p:txBody>
      </p:sp>
      <p:sp>
        <p:nvSpPr>
          <p:cNvPr id="4" name="Päivämäärän paikkamerkki 5"/>
          <p:cNvSpPr txBox="1"/>
          <p:nvPr/>
        </p:nvSpPr>
        <p:spPr>
          <a:xfrm>
            <a:off x="5040000" y="6048360"/>
            <a:ext cx="2029319" cy="431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fi-FI" sz="1800" b="0" i="0" u="none" strike="noStrike" kern="1200" spc="0" dirty="0">
                <a:solidFill>
                  <a:srgbClr val="000000"/>
                </a:solidFill>
                <a:latin typeface="Arial" pitchFamily="18"/>
                <a:ea typeface="Geneva" pitchFamily="2"/>
                <a:cs typeface="Tahoma" pitchFamily="2"/>
              </a:rPr>
              <a:t>       22.11.2018</a:t>
            </a:r>
          </a:p>
        </p:txBody>
      </p:sp>
      <p:sp>
        <p:nvSpPr>
          <p:cNvPr id="5" name="AutoShape 2" descr="Kuvahaun tulos haulle Where the road ends the journey begin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498">
            <a:off x="503644" y="222415"/>
            <a:ext cx="2208740" cy="13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llia Porin Selma -yksikös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1028159" y="864000"/>
            <a:ext cx="6171840" cy="72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sz="3200" dirty="0"/>
              <a:t>Mallia Porin Selma -yksiköstä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900000" y="1988999"/>
            <a:ext cx="6776640" cy="297900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marL="0" lvl="0" indent="0"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fi-FI" sz="2000" dirty="0" smtClean="0">
                <a:latin typeface="Arial" pitchFamily="18"/>
              </a:rPr>
              <a:t> Päivystyksen </a:t>
            </a:r>
            <a:r>
              <a:rPr lang="fi-FI" sz="2000" dirty="0">
                <a:latin typeface="Arial" pitchFamily="18"/>
              </a:rPr>
              <a:t>keskellä 5-paikkainen selviämishoitoyksikkö</a:t>
            </a:r>
          </a:p>
          <a:p>
            <a:pPr marL="0" lvl="0" indent="0"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fi-FI" sz="2000" dirty="0" smtClean="0">
                <a:latin typeface="Arial" pitchFamily="18"/>
              </a:rPr>
              <a:t> Potilaalla </a:t>
            </a:r>
            <a:r>
              <a:rPr lang="fi-FI" sz="2000" dirty="0">
                <a:latin typeface="Arial" pitchFamily="18"/>
              </a:rPr>
              <a:t>pitää päihtymystilan lisäksi olla jokin somaattinen tai psykiatrinen syy tulla hoitoon</a:t>
            </a:r>
          </a:p>
          <a:p>
            <a:pPr marL="0" lvl="0" indent="0"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Char char="•"/>
            </a:pPr>
            <a:r>
              <a:rPr lang="fi-FI" sz="2000" dirty="0" smtClean="0">
                <a:latin typeface="Arial" pitchFamily="18"/>
              </a:rPr>
              <a:t> Päädiagnoosina alkoholin haitallinen käyttö ja alkoholin  aiheuttamat vieroitusoireet, kouristelu, vamma/vaurio tai lääkkeiden aiheuttama myrkytys</a:t>
            </a:r>
            <a:endParaRPr lang="fi-FI" sz="2000" dirty="0">
              <a:latin typeface="Arial" pitchFamily="18"/>
            </a:endParaRPr>
          </a:p>
          <a:p>
            <a:pPr marL="0" lvl="0" indent="0"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Font typeface="Arial" pitchFamily="32"/>
              <a:buChar char="•"/>
            </a:pPr>
            <a:r>
              <a:rPr lang="fi-FI" sz="2000" dirty="0" smtClean="0">
                <a:latin typeface="Arial" pitchFamily="18"/>
              </a:rPr>
              <a:t> Hoitoaika </a:t>
            </a:r>
            <a:r>
              <a:rPr lang="fi-FI" sz="2000" dirty="0">
                <a:latin typeface="Arial" pitchFamily="18"/>
              </a:rPr>
              <a:t>keskimäärin 10-12  tuntia</a:t>
            </a:r>
          </a:p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endParaRPr lang="fi-FI" sz="2400" dirty="0">
              <a:latin typeface="Arial" pitchFamily="18"/>
            </a:endParaRPr>
          </a:p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endParaRPr lang="fi-FI" sz="2400" dirty="0">
              <a:latin typeface="Arial" pitchFamily="18"/>
            </a:endParaRPr>
          </a:p>
        </p:txBody>
      </p:sp>
      <p:sp>
        <p:nvSpPr>
          <p:cNvPr id="4" name="Päivämäärän paikkamerkki 5"/>
          <p:cNvSpPr txBox="1"/>
          <p:nvPr/>
        </p:nvSpPr>
        <p:spPr>
          <a:xfrm>
            <a:off x="4235040" y="5976360"/>
            <a:ext cx="2029319" cy="431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fi-FI" sz="1800" b="0" i="0" u="none" strike="noStrike" kern="1200" spc="0" dirty="0">
                <a:solidFill>
                  <a:srgbClr val="000000"/>
                </a:solidFill>
                <a:latin typeface="Arial" pitchFamily="18"/>
                <a:ea typeface="Geneva" pitchFamily="2"/>
                <a:cs typeface="Tahoma" pitchFamily="2"/>
              </a:rPr>
              <a:t>       22.11.2018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000" y="907919"/>
            <a:ext cx="7395840" cy="648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3200" dirty="0" smtClean="0"/>
              <a:t>      Pieni muutos – iso vaikutus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0113" y="2132856"/>
            <a:ext cx="6777037" cy="3672408"/>
          </a:xfrm>
        </p:spPr>
        <p:txBody>
          <a:bodyPr>
            <a:normAutofit/>
          </a:bodyPr>
          <a:lstStyle/>
          <a:p>
            <a:r>
              <a:rPr lang="fi-FI" sz="2000" dirty="0" smtClean="0"/>
              <a:t>Muutos alulle </a:t>
            </a:r>
            <a:r>
              <a:rPr lang="fi-FI" sz="2000" dirty="0" err="1" smtClean="0"/>
              <a:t>moniammatillisessa</a:t>
            </a:r>
            <a:r>
              <a:rPr lang="fi-FI" sz="2000" dirty="0" smtClean="0"/>
              <a:t> työryhmässä</a:t>
            </a:r>
          </a:p>
          <a:p>
            <a:r>
              <a:rPr lang="fi-FI" sz="2000" dirty="0" smtClean="0"/>
              <a:t>Yksi neljänhengen huone varattiin päihdepotilaille</a:t>
            </a:r>
          </a:p>
          <a:p>
            <a:r>
              <a:rPr lang="fi-FI" sz="2000" dirty="0" smtClean="0"/>
              <a:t>Perustettiin osaston oma päihdetiimi: seitsemän sairaanhoitajaa, päihdehoitaja, sosiaalityöntekijä, lääkäri, psykiatrian akuuttityöryhmä</a:t>
            </a:r>
          </a:p>
          <a:p>
            <a:r>
              <a:rPr lang="fi-FI" sz="2000" dirty="0" smtClean="0"/>
              <a:t>Resursoitiin hoitajien koulutuksiin - vaikutettiin asenteisiin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220072" y="6276181"/>
            <a:ext cx="1525588" cy="230188"/>
          </a:xfrm>
        </p:spPr>
        <p:txBody>
          <a:bodyPr/>
          <a:lstStyle/>
          <a:p>
            <a:pPr>
              <a:defRPr/>
            </a:pPr>
            <a:r>
              <a:rPr lang="fi-FI" dirty="0"/>
              <a:t>22.11.2018</a:t>
            </a:r>
          </a:p>
          <a:p>
            <a:pPr>
              <a:defRPr/>
            </a:pPr>
            <a:r>
              <a:rPr lang="fi-FI" dirty="0" smtClean="0"/>
              <a:t>  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47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ahdeksan muuttujan seuranta&#10;            4.4.-31.12.2016&#10;&#10;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404640"/>
            <a:ext cx="7395840" cy="1295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 sz="3200" dirty="0"/>
              <a:t>Seitsemän muuttujan seuranta</a:t>
            </a:r>
            <a:br>
              <a:rPr lang="fi-FI" sz="3200" dirty="0"/>
            </a:br>
            <a:r>
              <a:rPr lang="fi-FI" sz="3200" dirty="0"/>
              <a:t>2016-2017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1073880" y="2376000"/>
            <a:ext cx="2628000" cy="24753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Font typeface="Arial" pitchFamily="32"/>
              <a:buChar char="•"/>
            </a:pPr>
            <a:r>
              <a:rPr lang="fi-FI" sz="2000" dirty="0">
                <a:latin typeface="Arial" pitchFamily="18"/>
              </a:rPr>
              <a:t>Sukupuoli</a:t>
            </a:r>
          </a:p>
          <a:p>
            <a:pPr marL="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Font typeface="Arial" pitchFamily="32"/>
              <a:buChar char="•"/>
            </a:pPr>
            <a:r>
              <a:rPr lang="fi-FI" sz="2000" dirty="0">
                <a:latin typeface="Arial" pitchFamily="18"/>
              </a:rPr>
              <a:t>Ikä</a:t>
            </a:r>
          </a:p>
          <a:p>
            <a:pPr marL="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Font typeface="Arial" pitchFamily="32"/>
              <a:buChar char="•"/>
            </a:pPr>
            <a:r>
              <a:rPr lang="fi-FI" sz="2000" dirty="0">
                <a:latin typeface="Arial" pitchFamily="18"/>
              </a:rPr>
              <a:t>Hoitoajankohta kk</a:t>
            </a:r>
          </a:p>
          <a:p>
            <a:pPr marL="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Font typeface="Arial" pitchFamily="32"/>
              <a:buChar char="•"/>
            </a:pPr>
            <a:r>
              <a:rPr lang="fi-FI" sz="2000" dirty="0">
                <a:latin typeface="Arial" pitchFamily="18"/>
              </a:rPr>
              <a:t>Hoitoaika vrk</a:t>
            </a:r>
          </a:p>
          <a:p>
            <a:pPr marL="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Font typeface="Arial" pitchFamily="32"/>
              <a:buChar char="•"/>
            </a:pPr>
            <a:r>
              <a:rPr lang="fi-FI" sz="2000" dirty="0" err="1">
                <a:latin typeface="Arial" pitchFamily="18"/>
              </a:rPr>
              <a:t>Hoitoontulon</a:t>
            </a:r>
            <a:r>
              <a:rPr lang="fi-FI" sz="2000" dirty="0">
                <a:latin typeface="Arial" pitchFamily="18"/>
              </a:rPr>
              <a:t> syy</a:t>
            </a:r>
          </a:p>
          <a:p>
            <a:pPr marL="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Font typeface="Arial" pitchFamily="32"/>
              <a:buChar char="•"/>
            </a:pPr>
            <a:r>
              <a:rPr lang="fi-FI" sz="2000" dirty="0" smtClean="0">
                <a:latin typeface="Arial" pitchFamily="18"/>
              </a:rPr>
              <a:t>Jatkohoito</a:t>
            </a:r>
            <a:endParaRPr lang="fi-FI" sz="2000" dirty="0">
              <a:latin typeface="Arial" pitchFamily="18"/>
            </a:endParaRPr>
          </a:p>
          <a:p>
            <a:pPr marL="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00000"/>
              </a:buClr>
              <a:buFont typeface="Arial" pitchFamily="32"/>
              <a:buChar char="•"/>
            </a:pPr>
            <a:r>
              <a:rPr lang="fi-FI" sz="2000" dirty="0">
                <a:latin typeface="Arial" pitchFamily="18"/>
              </a:rPr>
              <a:t>Muut toimenpiteet</a:t>
            </a:r>
          </a:p>
          <a:p>
            <a:pPr marL="1188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None/>
            </a:pPr>
            <a:endParaRPr lang="fi-FI" sz="2000" dirty="0">
              <a:latin typeface="Arial" pitchFamily="18"/>
            </a:endParaRPr>
          </a:p>
          <a:p>
            <a:pPr marL="1188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None/>
            </a:pPr>
            <a:endParaRPr lang="fi-FI" sz="2000" dirty="0">
              <a:latin typeface="Arial" pitchFamily="18"/>
            </a:endParaRPr>
          </a:p>
          <a:p>
            <a:pPr marL="1188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None/>
            </a:pPr>
            <a:r>
              <a:rPr lang="fi-FI" sz="2000" dirty="0">
                <a:latin typeface="Arial" pitchFamily="18"/>
              </a:rPr>
              <a:t>    </a:t>
            </a:r>
          </a:p>
          <a:p>
            <a:pPr marL="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None/>
            </a:pPr>
            <a:endParaRPr lang="fi-FI" sz="2000" dirty="0">
              <a:latin typeface="Arial" pitchFamily="18"/>
            </a:endParaRPr>
          </a:p>
          <a:p>
            <a:pPr marL="0" lvl="0" indent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None/>
            </a:pPr>
            <a:endParaRPr lang="fi-FI" dirty="0">
              <a:latin typeface="Arial" pitchFamily="18"/>
            </a:endParaRPr>
          </a:p>
        </p:txBody>
      </p:sp>
      <p:sp>
        <p:nvSpPr>
          <p:cNvPr id="4" name="Päivämäärän paikkamerkki 5"/>
          <p:cNvSpPr/>
          <p:nvPr/>
        </p:nvSpPr>
        <p:spPr>
          <a:xfrm>
            <a:off x="1187640" y="6506280"/>
            <a:ext cx="1525320" cy="229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36000" y="2380680"/>
            <a:ext cx="1021679" cy="2552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orakulmio 5"/>
          <p:cNvSpPr/>
          <p:nvPr/>
        </p:nvSpPr>
        <p:spPr>
          <a:xfrm>
            <a:off x="6493680" y="1944000"/>
            <a:ext cx="62424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i-FI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417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68000" y="2845080"/>
            <a:ext cx="1090800" cy="2560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orakulmio 6"/>
          <p:cNvSpPr/>
          <p:nvPr/>
        </p:nvSpPr>
        <p:spPr>
          <a:xfrm>
            <a:off x="5207760" y="2399039"/>
            <a:ext cx="624240" cy="33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i-FI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156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97880" y="5139360"/>
            <a:ext cx="2922119" cy="285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marL="11880" marR="0" lvl="0" indent="0" algn="l" rtl="0" hangingPunct="1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None/>
              <a:tabLst/>
              <a:defRPr sz="2000"/>
            </a:pPr>
            <a:r>
              <a:rPr lang="fi-FI" sz="2000" b="0" i="0" u="none" strike="noStrike" spc="0">
                <a:solidFill>
                  <a:srgbClr val="000000"/>
                </a:solidFill>
                <a:latin typeface="Arial" pitchFamily="18"/>
                <a:ea typeface="Geneva" pitchFamily="2"/>
              </a:rPr>
              <a:t>Yhteensä 573 potilasta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332640"/>
            <a:ext cx="7395840" cy="647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 sz="3200" dirty="0"/>
              <a:t>Potilaiden ikäjakauma</a:t>
            </a:r>
            <a:br>
              <a:rPr lang="fi-FI" sz="3200" dirty="0"/>
            </a:br>
            <a:r>
              <a:rPr lang="fi-FI" sz="1600" dirty="0"/>
              <a:t> Havaintoja päihdetarkkailusta</a:t>
            </a:r>
            <a:r>
              <a:rPr lang="fi-FI" sz="3200" dirty="0"/>
              <a:t/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788759" y="3964320"/>
            <a:ext cx="3235320" cy="153143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r>
              <a:rPr lang="fi-FI">
                <a:latin typeface="Arial" pitchFamily="18"/>
              </a:rPr>
              <a:t> 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quarter" idx="7"/>
          </p:nvPr>
        </p:nvSpPr>
        <p:spPr>
          <a:xfrm>
            <a:off x="2555640" y="6391440"/>
            <a:ext cx="4104592" cy="229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fi-FI" dirty="0" smtClean="0">
                <a:solidFill>
                  <a:srgbClr val="000000"/>
                </a:solidFill>
                <a:latin typeface="Arial" pitchFamily="18"/>
                <a:cs typeface="Tahoma" pitchFamily="2"/>
              </a:rPr>
              <a:t>                                      22.11.2018</a:t>
            </a:r>
            <a:endParaRPr lang="fi-FI" dirty="0">
              <a:solidFill>
                <a:srgbClr val="000000"/>
              </a:solidFill>
              <a:latin typeface="Arial" pitchFamily="18"/>
              <a:cs typeface="Tahoma" pitchFamily="2"/>
            </a:endParaRPr>
          </a:p>
        </p:txBody>
      </p:sp>
      <p:sp>
        <p:nvSpPr>
          <p:cNvPr id="5" name="Tekstiruutu 5"/>
          <p:cNvSpPr/>
          <p:nvPr/>
        </p:nvSpPr>
        <p:spPr>
          <a:xfrm>
            <a:off x="1512000" y="4824000"/>
            <a:ext cx="6840000" cy="9462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/>
              <a:defRPr sz="1800"/>
            </a:pPr>
            <a:r>
              <a:rPr lang="fi-FI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Työikäisiä v. 2016  74,9 % ja v. 2017  74,8 % potilaista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/>
              <a:defRPr sz="1800"/>
            </a:pPr>
            <a:r>
              <a:rPr lang="fi-FI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Vanhusikäluokka potilaista kasvussa jonkin verran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45000"/>
              <a:tabLst/>
              <a:defRPr sz="1800"/>
            </a:pPr>
            <a:endParaRPr lang="fi-FI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515304095"/>
              </p:ext>
            </p:extLst>
          </p:nvPr>
        </p:nvGraphicFramePr>
        <p:xfrm>
          <a:off x="1968480" y="1224000"/>
          <a:ext cx="544752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00000" y="332640"/>
            <a:ext cx="7395840" cy="647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 sz="3200" dirty="0" err="1"/>
              <a:t>Hoitoontulon</a:t>
            </a:r>
            <a:r>
              <a:rPr lang="fi-FI" sz="3200" dirty="0"/>
              <a:t> syy</a:t>
            </a:r>
            <a:br>
              <a:rPr lang="fi-FI" sz="3200" dirty="0"/>
            </a:br>
            <a:r>
              <a:rPr lang="fi-FI" sz="1600" dirty="0"/>
              <a:t>Havaintoja päihdetarkkailusta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788759" y="3964320"/>
            <a:ext cx="3235320" cy="153143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Geneva"/>
                <a:cs typeface="Arial" pitchFamily="2"/>
              </a:defRPr>
            </a:lvl9pPr>
          </a:lstStyle>
          <a:p>
            <a:pPr marL="0" lvl="0" indent="0">
              <a:spcBef>
                <a:spcPts val="519"/>
              </a:spcBef>
              <a:spcAft>
                <a:spcPts val="0"/>
              </a:spcAft>
              <a:buNone/>
            </a:pPr>
            <a:r>
              <a:rPr lang="fi-FI" dirty="0">
                <a:latin typeface="Arial" pitchFamily="18"/>
              </a:rPr>
              <a:t> 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quarter" idx="7"/>
          </p:nvPr>
        </p:nvSpPr>
        <p:spPr>
          <a:xfrm>
            <a:off x="2555640" y="6391440"/>
            <a:ext cx="4680656" cy="229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fi-FI" dirty="0" smtClean="0">
                <a:solidFill>
                  <a:srgbClr val="000000"/>
                </a:solidFill>
                <a:latin typeface="Arial" pitchFamily="18"/>
                <a:cs typeface="Tahoma" pitchFamily="2"/>
              </a:rPr>
              <a:t>                                               22.11.2018</a:t>
            </a:r>
            <a:endParaRPr lang="fi-FI" dirty="0">
              <a:solidFill>
                <a:srgbClr val="000000"/>
              </a:solidFill>
              <a:latin typeface="Arial" pitchFamily="18"/>
              <a:cs typeface="Tahoma" pitchFamily="2"/>
            </a:endParaRPr>
          </a:p>
        </p:txBody>
      </p:sp>
      <p:sp>
        <p:nvSpPr>
          <p:cNvPr id="5" name="Tekstiruutu 5"/>
          <p:cNvSpPr/>
          <p:nvPr/>
        </p:nvSpPr>
        <p:spPr>
          <a:xfrm>
            <a:off x="2411760" y="5040000"/>
            <a:ext cx="5940240" cy="3858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45000"/>
              <a:tabLst/>
              <a:defRPr sz="1800"/>
            </a:pPr>
            <a:r>
              <a:rPr lang="fi-FI" sz="20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Intoksikaatio</a:t>
            </a:r>
            <a:r>
              <a:rPr lang="fi-FI" sz="20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ja fyysiset syyt korostuvat.  </a:t>
            </a:r>
            <a:endParaRPr lang="fi-FI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graphicFrame>
        <p:nvGraphicFramePr>
          <p:cNvPr id="6" name="Kaavio 5"/>
          <p:cNvGraphicFramePr/>
          <p:nvPr/>
        </p:nvGraphicFramePr>
        <p:xfrm>
          <a:off x="1872000" y="1159920"/>
          <a:ext cx="5903999" cy="3664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letu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545</Words>
  <Application>Microsoft Office PowerPoint</Application>
  <PresentationFormat>Näytössä katseltava diaesitys (4:3)</PresentationFormat>
  <Paragraphs>140</Paragraphs>
  <Slides>21</Slides>
  <Notes>11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3" baseType="lpstr">
      <vt:lpstr>Oletus</vt:lpstr>
      <vt:lpstr>Oletus 1</vt:lpstr>
      <vt:lpstr>Selvästi parempi-kokemuksia päihdepotilaan hoidosta somaattisella osastolla</vt:lpstr>
      <vt:lpstr>PowerPoint-esitys</vt:lpstr>
      <vt:lpstr>Keski-Suomen keskussairaala, päivystys - ja infektio-osasto (POS)</vt:lpstr>
      <vt:lpstr>  Haasteita hoidossa</vt:lpstr>
      <vt:lpstr>Mallia Porin Selma -yksiköstä</vt:lpstr>
      <vt:lpstr>      Pieni muutos – iso vaikutus</vt:lpstr>
      <vt:lpstr>Seitsemän muuttujan seuranta 2016-2017</vt:lpstr>
      <vt:lpstr>Potilaiden ikäjakauma  Havaintoja päihdetarkkailusta </vt:lpstr>
      <vt:lpstr>Hoitoontulon syy Havaintoja päihdetarkkailusta</vt:lpstr>
      <vt:lpstr>Potilaat kuukausittain 2017 Havaintoja päihdetarkkailusta</vt:lpstr>
      <vt:lpstr>Hoitovuorokaudet sairaalassa Havaintoja päihdetarkkailusta</vt:lpstr>
      <vt:lpstr>Jatkohoito Havaintoja päihdetarkkailusta</vt:lpstr>
      <vt:lpstr>   Ne ihanat tilastot </vt:lpstr>
      <vt:lpstr>         ”Eihän tossa kukaan jaksa”</vt:lpstr>
      <vt:lpstr>           Päihdeseuranta</vt:lpstr>
      <vt:lpstr>         Miten hoidetaan?</vt:lpstr>
      <vt:lpstr>          Hoitotyön keinot </vt:lpstr>
      <vt:lpstr>Ja sitten asiaan-kokemuksia</vt:lpstr>
      <vt:lpstr>PowerPoint-esitys</vt:lpstr>
      <vt:lpstr>Tulevaisuuden haaveet</vt:lpstr>
      <vt:lpstr>Kiitos!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Selvästi parempi-kokemuksia päihdepotilaan hoidosta somaattisella osastolla</dc:title>
  <dc:creator>Manninen Mari</dc:creator>
  <cp:lastModifiedBy>Windows-käyttäjä</cp:lastModifiedBy>
  <cp:revision>27</cp:revision>
  <cp:lastPrinted>2018-11-21T13:09:17Z</cp:lastPrinted>
  <dcterms:modified xsi:type="dcterms:W3CDTF">2018-11-21T14:24:27Z</dcterms:modified>
</cp:coreProperties>
</file>